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3" r:id="rId3"/>
    <p:sldId id="258" r:id="rId4"/>
    <p:sldId id="259" r:id="rId5"/>
    <p:sldId id="260" r:id="rId6"/>
    <p:sldId id="262" r:id="rId7"/>
    <p:sldId id="278" r:id="rId8"/>
    <p:sldId id="282" r:id="rId9"/>
    <p:sldId id="281" r:id="rId10"/>
    <p:sldId id="277" r:id="rId11"/>
    <p:sldId id="263" r:id="rId12"/>
    <p:sldId id="264" r:id="rId13"/>
    <p:sldId id="265" r:id="rId14"/>
    <p:sldId id="269" r:id="rId15"/>
    <p:sldId id="266" r:id="rId16"/>
    <p:sldId id="309" r:id="rId17"/>
    <p:sldId id="310" r:id="rId18"/>
    <p:sldId id="311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276" r:id="rId53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6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9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34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8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8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5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9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8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0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9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113B7-44C7-4A24-AC9E-0E63BF571BF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60DC9-D919-4ED5-8A09-B8209024E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4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0" y="115252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ru-RU" altLang="ru-RU" dirty="0">
              <a:latin typeface="Tahoma" panose="020B0604030504040204" pitchFamily="34" charset="0"/>
            </a:endParaRPr>
          </a:p>
        </p:txBody>
      </p:sp>
      <p:sp>
        <p:nvSpPr>
          <p:cNvPr id="86023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86024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250829" y="1412875"/>
            <a:ext cx="8893175" cy="19446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ru-RU" altLang="ru-R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6030" name="Picture 14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9" y="3644904"/>
            <a:ext cx="2665413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8808" y="1762895"/>
            <a:ext cx="7566748" cy="138853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Семинар-совещание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по вопросам делопроизводства</a:t>
            </a:r>
            <a:r>
              <a:rPr lang="ru-RU" sz="3200" dirty="0"/>
              <a:t>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95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73025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5"/>
          <a:srcRect l="-1" t="12097" r="43107" b="13330"/>
          <a:stretch/>
        </p:blipFill>
        <p:spPr bwMode="auto">
          <a:xfrm>
            <a:off x="184733" y="1747905"/>
            <a:ext cx="5331148" cy="3262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1886447" y="3067510"/>
            <a:ext cx="131445" cy="16070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270933" y="2961454"/>
            <a:ext cx="786460" cy="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лево 15"/>
          <p:cNvSpPr/>
          <p:nvPr/>
        </p:nvSpPr>
        <p:spPr>
          <a:xfrm>
            <a:off x="1057393" y="2961452"/>
            <a:ext cx="930202" cy="13208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57393" y="2961454"/>
            <a:ext cx="0" cy="112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70933" y="2961454"/>
            <a:ext cx="0" cy="112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0933" y="3073847"/>
            <a:ext cx="7864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 txBox="1">
            <a:spLocks/>
          </p:cNvSpPr>
          <p:nvPr/>
        </p:nvSpPr>
        <p:spPr>
          <a:xfrm>
            <a:off x="-35717" y="1012876"/>
            <a:ext cx="9144000" cy="663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Бланки ГКУ МО «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Мособлпожспас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МСЭД</a:t>
            </a:r>
          </a:p>
        </p:txBody>
      </p:sp>
      <p:pic>
        <p:nvPicPr>
          <p:cNvPr id="22" name="Рисунок 21"/>
          <p:cNvPicPr/>
          <p:nvPr/>
        </p:nvPicPr>
        <p:blipFill rotWithShape="1">
          <a:blip r:embed="rId6"/>
          <a:srcRect l="12008" t="33934" r="54591" b="34591"/>
          <a:stretch/>
        </p:blipFill>
        <p:spPr bwMode="auto">
          <a:xfrm>
            <a:off x="5141509" y="3871033"/>
            <a:ext cx="3834324" cy="2648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581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34927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8278" y="1239840"/>
            <a:ext cx="8794569" cy="40370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/>
              <a:t>     Документы, создаваемые в ГКУ МО «</a:t>
            </a:r>
            <a:r>
              <a:rPr lang="ru-RU" sz="2400" b="1" dirty="0" err="1"/>
              <a:t>Мособлпожспас</a:t>
            </a:r>
            <a:r>
              <a:rPr lang="ru-RU" sz="2400" b="1" dirty="0"/>
              <a:t>», оформляются на гербовых бланках, изготовленных на листах белой бумаги формата А4 (210 x 297 мм) и/или в форме электронных документов. </a:t>
            </a:r>
          </a:p>
          <a:p>
            <a:pPr algn="l"/>
            <a:r>
              <a:rPr lang="ru-RU" sz="2400" b="1" dirty="0"/>
              <a:t>     Формы электронных документов бывают двух видов: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документ </a:t>
            </a:r>
            <a:r>
              <a:rPr lang="ru-RU" sz="2400" b="1" dirty="0"/>
              <a:t>- документ, созданный в электронной форме без предварительного документирования на бумажном носителе;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образ документа </a:t>
            </a:r>
            <a:r>
              <a:rPr lang="ru-RU" sz="2400" b="1" dirty="0"/>
              <a:t>(электронная копия документа, изготовленного на бумажном носителе) - переведенная в электронную форму с помощью средств сканирования копия документа, </a:t>
            </a:r>
            <a:r>
              <a:rPr lang="ru-RU" sz="2400" b="1" u="sng" dirty="0"/>
              <a:t>изготовленного на бумажном носителе.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92367" y="2876554"/>
            <a:ext cx="8943684" cy="312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92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1470011"/>
            <a:ext cx="9144000" cy="49625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/>
              <a:t>     Приказом начальника ГКУ МО «</a:t>
            </a:r>
            <a:r>
              <a:rPr lang="ru-RU" sz="2400" b="1" dirty="0" err="1"/>
              <a:t>Мособлпожспас</a:t>
            </a:r>
            <a:r>
              <a:rPr lang="ru-RU" sz="2400" b="1" dirty="0"/>
              <a:t>» от 05.08.2022           № П-1441 «Об утверждении плана мероприятий по переходу Государственного казенного учреждения Московской области «Московская областная противопожарно-спасательная служба» на безбумажный документооборот» (изданного на основании распоряжения Правительства Московской области от 13.07.2022                 № 671-РП/14 «Об утверждении плана мероприятий по переходу на безбумажный документооборот на территории Московской области») предусмотрено: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   п.8 «Исключение использования документов на бумажном носителе для архивного хранения, за исключением документов, относящихся к составу Архивного фонда Российской Федерации, Московской области, хранение которых осуществляется исключительно на бумажном носителе, в том числе: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                                   перевод номенклатуры дел в электронный вид;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                                   координация предоставления в архив документов согласно                       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                    номенклатуре дел исключительно в электронном виде».</a:t>
            </a:r>
          </a:p>
          <a:p>
            <a:pPr algn="r"/>
            <a:r>
              <a:rPr lang="ru-RU" sz="2000" b="1" u="sng" dirty="0">
                <a:solidFill>
                  <a:srgbClr val="FF0000"/>
                </a:solidFill>
              </a:rPr>
              <a:t>Срок исполнения до 30.12.2022</a:t>
            </a:r>
          </a:p>
        </p:txBody>
      </p:sp>
    </p:spTree>
    <p:extLst>
      <p:ext uri="{BB962C8B-B14F-4D97-AF65-F5344CB8AC3E}">
        <p14:creationId xmlns:p14="http://schemas.microsoft.com/office/powerpoint/2010/main" val="3892284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61260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1470012"/>
            <a:ext cx="9144000" cy="2938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altLang="ru-RU" sz="2000" dirty="0">
                <a:solidFill>
                  <a:srgbClr val="FFFF00"/>
                </a:solidFill>
              </a:rPr>
              <a:t>        п.9 «</a:t>
            </a:r>
            <a:r>
              <a:rPr lang="ru-RU" sz="2000" dirty="0">
                <a:solidFill>
                  <a:srgbClr val="FFFF00"/>
                </a:solidFill>
              </a:rPr>
              <a:t>Организация формирования электронных дел и передачи их в архив, за исключением документов, относящихся к составу Архивного фонда Российской Федерации, Московской области, хранение которых осуществляется исключительно на бумажном носителе.</a:t>
            </a:r>
          </a:p>
          <a:p>
            <a:pPr algn="r"/>
            <a:r>
              <a:rPr lang="ru-RU" sz="2000" b="1" u="sng" dirty="0">
                <a:solidFill>
                  <a:srgbClr val="FF0000"/>
                </a:solidFill>
              </a:rPr>
              <a:t>Срок исполнения до 30.12.2022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 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</a:rPr>
              <a:t>       п. 10 «Обеспечить ведение электронного документооборота через МСЭД в             ГКУ МО «</a:t>
            </a:r>
            <a:r>
              <a:rPr lang="ru-RU" sz="2000" dirty="0" err="1">
                <a:solidFill>
                  <a:srgbClr val="FFFF00"/>
                </a:solidFill>
              </a:rPr>
              <a:t>Мособлпожспас</a:t>
            </a:r>
            <a:r>
              <a:rPr lang="ru-RU" sz="2000" dirty="0">
                <a:solidFill>
                  <a:srgbClr val="FFFF00"/>
                </a:solidFill>
              </a:rPr>
              <a:t>», включая подписание исходящих документов электронно-цифровой подписью».</a:t>
            </a:r>
          </a:p>
          <a:p>
            <a:pPr algn="just"/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F79A7F0-299B-43EA-82C1-79EA629A8E72}"/>
              </a:ext>
            </a:extLst>
          </p:cNvPr>
          <p:cNvSpPr txBox="1">
            <a:spLocks/>
          </p:cNvSpPr>
          <p:nvPr/>
        </p:nvSpPr>
        <p:spPr>
          <a:xfrm>
            <a:off x="0" y="1049853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Нормативное обоснование оптимизации вводимой в МСЭД номенклатуры дел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4CE108B8-0472-4901-998D-D48919E9565B}"/>
              </a:ext>
            </a:extLst>
          </p:cNvPr>
          <p:cNvSpPr txBox="1">
            <a:spLocks/>
          </p:cNvSpPr>
          <p:nvPr/>
        </p:nvSpPr>
        <p:spPr>
          <a:xfrm>
            <a:off x="42867" y="1917700"/>
            <a:ext cx="9101135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ru-RU" b="1" dirty="0"/>
              <a:t>Приказ Федерального архивного агентства от 22 мая 2019 г.                N 71 "Об утверждении Правил делопроизводства в государственных органах, органах местного самоуправления" </a:t>
            </a:r>
          </a:p>
          <a:p>
            <a:pPr marL="45720" algn="just"/>
            <a:r>
              <a:rPr lang="ru-RU" dirty="0"/>
              <a:t>п. 6.4 Номенклатура дел государственного органа, органа местного самоуправления включается в СЭД в качестве справочника, определяющего порядок систематизации электронных документов (электронных копий документов), </a:t>
            </a:r>
            <a:r>
              <a:rPr lang="ru-RU" i="1" u="sng" dirty="0"/>
              <a:t>включаемых в СЭД.</a:t>
            </a:r>
          </a:p>
          <a:p>
            <a:pPr marL="45720" algn="just"/>
            <a:endParaRPr lang="ru-RU" b="1" dirty="0"/>
          </a:p>
          <a:p>
            <a:pPr marL="45720" algn="just"/>
            <a:r>
              <a:rPr lang="ru-RU" b="1" dirty="0">
                <a:solidFill>
                  <a:srgbClr val="FFC000"/>
                </a:solidFill>
              </a:rPr>
              <a:t>В соответствии с этим, предлагаем вводить в МСЭД только документы, создаваемые исключительно в электронном виде</a:t>
            </a:r>
            <a:r>
              <a:rPr lang="ru-RU" dirty="0">
                <a:solidFill>
                  <a:srgbClr val="FFC000"/>
                </a:solidFill>
              </a:rPr>
              <a:t>.</a:t>
            </a:r>
          </a:p>
          <a:p>
            <a:pPr marL="45720"/>
            <a:endParaRPr lang="ru-RU" dirty="0"/>
          </a:p>
          <a:p>
            <a:pPr marL="45720"/>
            <a:endParaRPr lang="ru-RU" dirty="0"/>
          </a:p>
          <a:p>
            <a:pPr marL="45720"/>
            <a:endParaRPr lang="ru-RU" dirty="0"/>
          </a:p>
          <a:p>
            <a:pPr marL="45720"/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566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84666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07948" y="123559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5"/>
          <a:srcRect l="13499" t="54743" r="28596" b="7371"/>
          <a:stretch/>
        </p:blipFill>
        <p:spPr bwMode="auto">
          <a:xfrm>
            <a:off x="714190" y="2650082"/>
            <a:ext cx="5051501" cy="2225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107948" y="2003258"/>
            <a:ext cx="9144000" cy="663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Перенос номенклатуры дел в МСЭД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99064"/>
              </p:ext>
            </p:extLst>
          </p:nvPr>
        </p:nvGraphicFramePr>
        <p:xfrm>
          <a:off x="5783550" y="3044946"/>
          <a:ext cx="3342593" cy="3977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557"/>
                <a:gridCol w="1454819"/>
                <a:gridCol w="236664"/>
                <a:gridCol w="406881"/>
                <a:gridCol w="754672"/>
              </a:tblGrid>
              <a:tr h="514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01-01-05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Правоустанавливающие документы (Устав, свидетельства о регистрации)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u="sng" dirty="0">
                          <a:effectLst/>
                        </a:rPr>
                        <a:t>Пост.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28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641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01-01-06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Приказы начальника </a:t>
                      </a:r>
                      <a:r>
                        <a:rPr lang="ru-RU" sz="1100" dirty="0" smtClean="0">
                          <a:effectLst/>
                        </a:rPr>
                        <a:t>                                               ГКУ </a:t>
                      </a:r>
                      <a:r>
                        <a:rPr lang="ru-RU" sz="1100" dirty="0">
                          <a:effectLst/>
                        </a:rPr>
                        <a:t>МО «</a:t>
                      </a:r>
                      <a:r>
                        <a:rPr lang="ru-RU" sz="1100" dirty="0" err="1">
                          <a:effectLst/>
                        </a:rPr>
                        <a:t>Мособлпожспас</a:t>
                      </a:r>
                      <a:r>
                        <a:rPr lang="ru-RU" sz="1100" dirty="0">
                          <a:effectLst/>
                        </a:rPr>
                        <a:t>» по основной </a:t>
                      </a:r>
                      <a:r>
                        <a:rPr lang="ru-RU" sz="1100" dirty="0" smtClean="0">
                          <a:effectLst/>
                        </a:rPr>
                        <a:t>деятельности</a:t>
                      </a:r>
                      <a:endParaRPr lang="ru-RU" sz="1100" dirty="0">
                        <a:effectLst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31540" algn="l"/>
                        </a:tabLst>
                      </a:pPr>
                      <a:r>
                        <a:rPr lang="ru-RU" sz="1200" u="sng">
                          <a:effectLst/>
                        </a:rPr>
                        <a:t>Пост.</a:t>
                      </a:r>
                      <a:endParaRPr lang="ru-RU" sz="1100" u="sng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19а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618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01-01-07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Распоряжения начальника ГКУ МО «</a:t>
                      </a:r>
                      <a:r>
                        <a:rPr lang="ru-RU" sz="1100" dirty="0" err="1">
                          <a:effectLst/>
                        </a:rPr>
                        <a:t>Мособлпожспас</a:t>
                      </a:r>
                      <a:r>
                        <a:rPr lang="ru-RU" sz="1100" dirty="0">
                          <a:effectLst/>
                        </a:rPr>
                        <a:t>» по основной деятельности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431540" algn="l"/>
                        </a:tabLst>
                      </a:pPr>
                      <a:r>
                        <a:rPr lang="ru-RU" sz="1200" u="sng" dirty="0">
                          <a:effectLst/>
                        </a:rPr>
                        <a:t>Пост.</a:t>
                      </a:r>
                      <a:endParaRPr lang="ru-RU" sz="1100" u="sng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19а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502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01-01-08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Положение об отделе, должностные инструкции работников. Копии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u="sng">
                          <a:effectLst/>
                        </a:rPr>
                        <a:t>ДМН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33б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800" dirty="0">
                          <a:effectLst/>
                        </a:rPr>
                        <a:t>После замены новым.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800" dirty="0">
                          <a:effectLst/>
                        </a:rPr>
                        <a:t>Подлинник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800" dirty="0">
                          <a:effectLst/>
                        </a:rPr>
                        <a:t>03-02,03-03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747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01-01-09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Документы (доклады, справки, отчеты, акты, предписания, заключения и др.) проверок </a:t>
                      </a:r>
                      <a:r>
                        <a:rPr lang="ru-RU" sz="1100" dirty="0" smtClean="0">
                          <a:effectLst/>
                        </a:rPr>
                        <a:t>                   ГКУ </a:t>
                      </a:r>
                      <a:r>
                        <a:rPr lang="ru-RU" sz="1100" dirty="0">
                          <a:effectLst/>
                        </a:rPr>
                        <a:t>МО «</a:t>
                      </a:r>
                      <a:r>
                        <a:rPr lang="ru-RU" sz="1100" dirty="0" err="1">
                          <a:effectLst/>
                        </a:rPr>
                        <a:t>Мособлпожспас</a:t>
                      </a:r>
                      <a:r>
                        <a:rPr lang="ru-RU" sz="1100" dirty="0" smtClean="0">
                          <a:effectLst/>
                        </a:rPr>
                        <a:t>»</a:t>
                      </a:r>
                      <a:endParaRPr lang="ru-RU" sz="1100" dirty="0">
                        <a:effectLst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u="sng" dirty="0">
                          <a:effectLst/>
                        </a:rPr>
                        <a:t>10 л.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141б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3154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551" y="4711335"/>
            <a:ext cx="1079086" cy="1085182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0" y="1262324"/>
            <a:ext cx="9108282" cy="1009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составлении номенклатуры в графе индекс ставится отметка «Э».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Если дело «гибридное» т.е. на бумаге и в электронном виде, то в графе примечание пишется «в том числе в электронном виде».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191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23961" y="1783946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31" y="5725670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494237" y="2457453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16213" y="1141786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21201" r="19151"/>
          <a:stretch/>
        </p:blipFill>
        <p:spPr>
          <a:xfrm>
            <a:off x="280445" y="1593771"/>
            <a:ext cx="3940806" cy="4673157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4"/>
          <a:srcRect t="23321"/>
          <a:stretch/>
        </p:blipFill>
        <p:spPr bwMode="auto">
          <a:xfrm>
            <a:off x="3890864" y="2304661"/>
            <a:ext cx="5253135" cy="4465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Овал 21"/>
          <p:cNvSpPr/>
          <p:nvPr/>
        </p:nvSpPr>
        <p:spPr>
          <a:xfrm>
            <a:off x="4356389" y="3257550"/>
            <a:ext cx="1589810" cy="413039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ru-RU" sz="135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26171"/>
            <a:ext cx="636478" cy="81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4" y="80950"/>
            <a:ext cx="784778" cy="9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3012" y="981079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11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59033" y="2020578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" y="5703533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494237" y="2457453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327734" y="1152566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58418" y="1688284"/>
            <a:ext cx="4453835" cy="4468529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>
          <a:xfrm>
            <a:off x="3575714" y="2183363"/>
            <a:ext cx="5460302" cy="4626870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5570552" y="3711188"/>
            <a:ext cx="1119281" cy="130166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810318" y="4172644"/>
            <a:ext cx="1197597" cy="864091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907" y="3454127"/>
            <a:ext cx="278645" cy="278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465" y="3957826"/>
            <a:ext cx="278645" cy="264356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3012" y="981079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" y="66679"/>
            <a:ext cx="714166" cy="9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15" y="62341"/>
            <a:ext cx="756800" cy="86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9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175150" y="1893481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" y="5537095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371600" y="1190006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16754"/>
            <a:ext cx="3964782" cy="4522496"/>
          </a:xfrm>
          <a:prstGeom prst="rect">
            <a:avLst/>
          </a:prstGeom>
          <a:noFill/>
        </p:spPr>
      </p:pic>
      <p:pic>
        <p:nvPicPr>
          <p:cNvPr id="19" name="Рисунок 18"/>
          <p:cNvPicPr/>
          <p:nvPr/>
        </p:nvPicPr>
        <p:blipFill rotWithShape="1">
          <a:blip r:embed="rId4"/>
          <a:srcRect t="23905"/>
          <a:stretch/>
        </p:blipFill>
        <p:spPr bwMode="auto">
          <a:xfrm>
            <a:off x="3902530" y="2620736"/>
            <a:ext cx="5132192" cy="3928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" y="67074"/>
            <a:ext cx="661381" cy="84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369" y="36713"/>
            <a:ext cx="734352" cy="84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4506686" y="3812148"/>
            <a:ext cx="1888549" cy="462927"/>
          </a:xfrm>
          <a:prstGeom prst="ellips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ru-RU" sz="1350" kern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199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175149" y="1754984"/>
            <a:ext cx="7087107" cy="4474366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0" y="5606060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55200" y="1106088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/>
          <a:stretch>
            <a:fillRect/>
          </a:stretch>
        </p:blipFill>
        <p:spPr>
          <a:xfrm>
            <a:off x="12200" y="1688284"/>
            <a:ext cx="4850746" cy="4598216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/>
          <a:stretch>
            <a:fillRect/>
          </a:stretch>
        </p:blipFill>
        <p:spPr>
          <a:xfrm>
            <a:off x="4905268" y="2181632"/>
            <a:ext cx="4133364" cy="4611368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5781799" y="3886975"/>
            <a:ext cx="1100694" cy="3200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17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71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73025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34929" y="116574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391" t="14231" r="29323" b="5105"/>
          <a:stretch/>
        </p:blipFill>
        <p:spPr>
          <a:xfrm>
            <a:off x="42867" y="1259370"/>
            <a:ext cx="4301473" cy="3228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8113" t="15200" r="30189" b="8825"/>
          <a:stretch/>
        </p:blipFill>
        <p:spPr>
          <a:xfrm>
            <a:off x="4379269" y="1237183"/>
            <a:ext cx="4693034" cy="3250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7095" t="17364" r="29980" b="30249"/>
          <a:stretch/>
        </p:blipFill>
        <p:spPr>
          <a:xfrm>
            <a:off x="1960806" y="4524733"/>
            <a:ext cx="4836925" cy="22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4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175150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1" y="5570737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3003" y="1159266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2200" y="1754984"/>
            <a:ext cx="4055970" cy="4644802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3237907" y="4175178"/>
            <a:ext cx="787854" cy="4125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pic>
        <p:nvPicPr>
          <p:cNvPr id="17" name="Рисунок 16"/>
          <p:cNvPicPr/>
          <p:nvPr/>
        </p:nvPicPr>
        <p:blipFill>
          <a:blip r:embed="rId4"/>
          <a:stretch>
            <a:fillRect/>
          </a:stretch>
        </p:blipFill>
        <p:spPr>
          <a:xfrm>
            <a:off x="4131129" y="2055215"/>
            <a:ext cx="4949771" cy="4559701"/>
          </a:xfrm>
          <a:prstGeom prst="rect">
            <a:avLst/>
          </a:prstGeom>
        </p:spPr>
      </p:pic>
      <p:sp>
        <p:nvSpPr>
          <p:cNvPr id="19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4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40710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40710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5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2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" y="5509381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99" y="1254822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/>
          <a:srcRect l="2035" r="1460" b="23916"/>
          <a:stretch/>
        </p:blipFill>
        <p:spPr bwMode="auto">
          <a:xfrm>
            <a:off x="59611" y="1771184"/>
            <a:ext cx="4153180" cy="4525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4160227" y="2294190"/>
            <a:ext cx="4908246" cy="4447309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1045028" y="4652131"/>
            <a:ext cx="2220685" cy="2216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2" name="Овал 21"/>
          <p:cNvSpPr/>
          <p:nvPr/>
        </p:nvSpPr>
        <p:spPr>
          <a:xfrm>
            <a:off x="5344753" y="2592094"/>
            <a:ext cx="1611218" cy="2850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2979219" y="2792464"/>
            <a:ext cx="2489060" cy="1884653"/>
          </a:xfrm>
          <a:prstGeom prst="line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75938" y="5629497"/>
            <a:ext cx="716667" cy="4149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5" name="Овал 24"/>
          <p:cNvSpPr/>
          <p:nvPr/>
        </p:nvSpPr>
        <p:spPr>
          <a:xfrm>
            <a:off x="5301428" y="3725035"/>
            <a:ext cx="529715" cy="2331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6" name="Полилиния 25"/>
          <p:cNvSpPr/>
          <p:nvPr/>
        </p:nvSpPr>
        <p:spPr>
          <a:xfrm>
            <a:off x="792605" y="3958176"/>
            <a:ext cx="4540822" cy="1732354"/>
          </a:xfrm>
          <a:custGeom>
            <a:avLst/>
            <a:gdLst>
              <a:gd name="connsiteX0" fmla="*/ 0 w 3680234"/>
              <a:gd name="connsiteY0" fmla="*/ 1557196 h 1557196"/>
              <a:gd name="connsiteX1" fmla="*/ 1892174 w 3680234"/>
              <a:gd name="connsiteY1" fmla="*/ 1131683 h 1557196"/>
              <a:gd name="connsiteX2" fmla="*/ 3680234 w 3680234"/>
              <a:gd name="connsiteY2" fmla="*/ 0 h 15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0234" h="1557196">
                <a:moveTo>
                  <a:pt x="0" y="1557196"/>
                </a:moveTo>
                <a:cubicBezTo>
                  <a:pt x="639401" y="1474206"/>
                  <a:pt x="1278802" y="1391216"/>
                  <a:pt x="1892174" y="1131683"/>
                </a:cubicBezTo>
                <a:cubicBezTo>
                  <a:pt x="2505546" y="872150"/>
                  <a:pt x="3092890" y="436075"/>
                  <a:pt x="3680234" y="0"/>
                </a:cubicBezTo>
              </a:path>
            </a:pathLst>
          </a:custGeom>
          <a:noFill/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7" name="Овал 26"/>
          <p:cNvSpPr/>
          <p:nvPr/>
        </p:nvSpPr>
        <p:spPr>
          <a:xfrm>
            <a:off x="5337294" y="4623678"/>
            <a:ext cx="609557" cy="2636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8" name="Овал 27"/>
          <p:cNvSpPr/>
          <p:nvPr/>
        </p:nvSpPr>
        <p:spPr>
          <a:xfrm>
            <a:off x="6457930" y="5595505"/>
            <a:ext cx="607868" cy="2922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29" name="Овал 28"/>
          <p:cNvSpPr/>
          <p:nvPr/>
        </p:nvSpPr>
        <p:spPr>
          <a:xfrm>
            <a:off x="5320386" y="6529592"/>
            <a:ext cx="553316" cy="1480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3417296" y="4860520"/>
            <a:ext cx="1919998" cy="1002107"/>
          </a:xfrm>
          <a:prstGeom prst="line">
            <a:avLst/>
          </a:prstGeom>
          <a:ln w="9525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3432686" y="5792147"/>
            <a:ext cx="3025244" cy="218895"/>
          </a:xfrm>
          <a:prstGeom prst="line">
            <a:avLst/>
          </a:prstGeom>
          <a:ln w="9525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399846" y="6179636"/>
            <a:ext cx="1965610" cy="354412"/>
          </a:xfrm>
          <a:prstGeom prst="line">
            <a:avLst/>
          </a:prstGeom>
          <a:ln w="9525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7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74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" y="5658736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03474" y="1146443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31" name="Рисунок 30"/>
          <p:cNvPicPr/>
          <p:nvPr/>
        </p:nvPicPr>
        <p:blipFill>
          <a:blip r:embed="rId3"/>
          <a:stretch>
            <a:fillRect/>
          </a:stretch>
        </p:blipFill>
        <p:spPr>
          <a:xfrm>
            <a:off x="43012" y="1884475"/>
            <a:ext cx="4679657" cy="4606132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3540702" y="4026063"/>
            <a:ext cx="1072119" cy="2438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4469737" y="3937827"/>
            <a:ext cx="82868" cy="9477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/>
          <p:nvPr/>
        </p:nvPicPr>
        <p:blipFill>
          <a:blip r:embed="rId4"/>
          <a:stretch>
            <a:fillRect/>
          </a:stretch>
        </p:blipFill>
        <p:spPr>
          <a:xfrm>
            <a:off x="4765748" y="2251489"/>
            <a:ext cx="4315152" cy="4451425"/>
          </a:xfrm>
          <a:prstGeom prst="rect">
            <a:avLst/>
          </a:prstGeom>
        </p:spPr>
      </p:pic>
      <p:sp>
        <p:nvSpPr>
          <p:cNvPr id="17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3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80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" y="5658736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99" y="1179334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3012" y="1884475"/>
            <a:ext cx="4382031" cy="4614296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>
          <a:xfrm>
            <a:off x="3861669" y="1914962"/>
            <a:ext cx="5219231" cy="4773287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5372445" y="2627325"/>
            <a:ext cx="2197677" cy="4850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16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0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9" y="5532242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99" y="1155943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21" name="Рисунок 20"/>
          <p:cNvPicPr/>
          <p:nvPr/>
        </p:nvPicPr>
        <p:blipFill>
          <a:blip r:embed="rId3"/>
          <a:stretch>
            <a:fillRect/>
          </a:stretch>
        </p:blipFill>
        <p:spPr>
          <a:xfrm>
            <a:off x="43012" y="1754985"/>
            <a:ext cx="4742002" cy="4621322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/>
          <a:stretch>
            <a:fillRect/>
          </a:stretch>
        </p:blipFill>
        <p:spPr>
          <a:xfrm>
            <a:off x="4718957" y="1684038"/>
            <a:ext cx="4319675" cy="5043333"/>
          </a:xfrm>
          <a:prstGeom prst="rect">
            <a:avLst/>
          </a:prstGeom>
        </p:spPr>
      </p:pic>
      <p:sp>
        <p:nvSpPr>
          <p:cNvPr id="15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3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75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" y="5702564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15279" y="1195182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43012" y="2000808"/>
            <a:ext cx="4504495" cy="455794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/>
          <a:stretch>
            <a:fillRect/>
          </a:stretch>
        </p:blipFill>
        <p:spPr>
          <a:xfrm>
            <a:off x="3829051" y="1958096"/>
            <a:ext cx="5251850" cy="485244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712659" y="2851870"/>
            <a:ext cx="2965977" cy="3077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19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4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59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" y="5720358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2222900" y="2877144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993848" y="1196979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/>
          <a:srcRect t="23753"/>
          <a:stretch/>
        </p:blipFill>
        <p:spPr bwMode="auto">
          <a:xfrm>
            <a:off x="43012" y="1884475"/>
            <a:ext cx="4336757" cy="4674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Овал 19"/>
          <p:cNvSpPr/>
          <p:nvPr/>
        </p:nvSpPr>
        <p:spPr>
          <a:xfrm>
            <a:off x="432708" y="3886200"/>
            <a:ext cx="1885950" cy="320853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pic>
        <p:nvPicPr>
          <p:cNvPr id="21" name="Рисунок 20"/>
          <p:cNvPicPr/>
          <p:nvPr/>
        </p:nvPicPr>
        <p:blipFill rotWithShape="1">
          <a:blip r:embed="rId4"/>
          <a:srcRect r="19382"/>
          <a:stretch/>
        </p:blipFill>
        <p:spPr bwMode="auto">
          <a:xfrm>
            <a:off x="4422848" y="2210752"/>
            <a:ext cx="4615784" cy="4553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949538" y="3241221"/>
            <a:ext cx="1161185" cy="203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17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7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83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0" y="5720358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99" y="1156045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r="19382"/>
          <a:stretch/>
        </p:blipFill>
        <p:spPr bwMode="auto">
          <a:xfrm>
            <a:off x="43012" y="2013557"/>
            <a:ext cx="4502148" cy="4264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4"/>
          <a:srcRect r="19382"/>
          <a:stretch/>
        </p:blipFill>
        <p:spPr bwMode="auto">
          <a:xfrm>
            <a:off x="4458213" y="2293099"/>
            <a:ext cx="4639164" cy="4489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Овал 23"/>
          <p:cNvSpPr/>
          <p:nvPr/>
        </p:nvSpPr>
        <p:spPr>
          <a:xfrm>
            <a:off x="5645813" y="3359966"/>
            <a:ext cx="319520" cy="304761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337661" algn="ctr">
              <a:lnSpc>
                <a:spcPct val="80000"/>
              </a:lnSpc>
            </a:pP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5379" y="3392565"/>
            <a:ext cx="197733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ctr">
              <a:lnSpc>
                <a:spcPct val="80000"/>
              </a:lnSpc>
            </a:pPr>
            <a:r>
              <a:rPr lang="ru-RU" sz="135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5950518" y="3182689"/>
            <a:ext cx="303935" cy="25717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8671479" y="3743958"/>
            <a:ext cx="307395" cy="280555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337661" algn="ctr">
              <a:lnSpc>
                <a:spcPct val="80000"/>
              </a:lnSpc>
            </a:pPr>
            <a:endParaRPr lang="ru-RU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1289" y="3765981"/>
            <a:ext cx="352038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ctr">
              <a:lnSpc>
                <a:spcPct val="80000"/>
              </a:lnSpc>
            </a:pPr>
            <a:r>
              <a:rPr lang="ru-RU" sz="135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8682565" y="3477795"/>
            <a:ext cx="87154" cy="267176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" name="Picture 8" descr="g1564_moscow_o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logo-2-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03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1" y="1"/>
            <a:ext cx="9144001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12276" y="1754984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" y="5686452"/>
            <a:ext cx="1188244" cy="10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3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99" y="1223952"/>
            <a:ext cx="6858000" cy="49769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ПОЛЬЗОВАТЕЛЯ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36717" y="1748619"/>
            <a:ext cx="8694965" cy="5008984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1142999" y="6051314"/>
            <a:ext cx="1063333" cy="3278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350"/>
          </a:p>
        </p:txBody>
      </p:sp>
      <p:sp>
        <p:nvSpPr>
          <p:cNvPr id="14" name="Rectangle 7"/>
          <p:cNvSpPr>
            <a:spLocks noRot="1" noChangeArrowheads="1"/>
          </p:cNvSpPr>
          <p:nvPr/>
        </p:nvSpPr>
        <p:spPr bwMode="auto">
          <a:xfrm>
            <a:off x="12200" y="2162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200" y="981871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" name="Picture 8" descr="g1564_moscow_ob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" y="32546"/>
            <a:ext cx="699938" cy="8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logo-2-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3" y="32546"/>
            <a:ext cx="713779" cy="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05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-26787" y="-9985"/>
            <a:ext cx="930775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785849"/>
            <a:ext cx="9226402" cy="4968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-1" y="845105"/>
            <a:ext cx="9226403" cy="45719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1" y="736361"/>
            <a:ext cx="9226403" cy="45719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116213" y="1070317"/>
            <a:ext cx="7814362" cy="5425374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-26787" y="-5950"/>
            <a:ext cx="9253190" cy="73580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" y="55992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23" y="19163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" y="5922607"/>
            <a:ext cx="916022" cy="8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494239" y="2457455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-54629" y="865324"/>
            <a:ext cx="9198629" cy="90677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Алгоритмы регистрации документов с учетом номенклатуры дел.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Регистрация входящего документа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473567" y="2741715"/>
            <a:ext cx="1333428" cy="707823"/>
          </a:xfrm>
          <a:prstGeom prst="flowChartAlternateProcess">
            <a:avLst/>
          </a:prstGeom>
          <a:solidFill>
            <a:srgbClr val="0070C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Известно дело, в которое должен быть направлен документ?</a:t>
            </a:r>
          </a:p>
          <a:p>
            <a:pPr algn="ctr"/>
            <a:endParaRPr lang="ru-RU" sz="135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73567" y="4183090"/>
            <a:ext cx="1339796" cy="61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дела обязателен при регистрации?</a:t>
            </a:r>
          </a:p>
          <a:p>
            <a:pPr algn="ctr"/>
            <a:endParaRPr lang="ru-RU" sz="135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573334" y="2731338"/>
            <a:ext cx="1385633" cy="7095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дела в карточке</a:t>
            </a:r>
          </a:p>
          <a:p>
            <a:pPr algn="ctr"/>
            <a:endParaRPr lang="ru-RU" sz="135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711375" y="2753243"/>
            <a:ext cx="1313071" cy="6657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документа</a:t>
            </a:r>
          </a:p>
          <a:p>
            <a:pPr algn="ctr"/>
            <a:endParaRPr lang="ru-RU" sz="135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681021" y="3954157"/>
            <a:ext cx="2189184" cy="10549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Выяснить в какое дело направить документ. При необходимости обратиться к ответственному сотруднику для решения вопроса об отключении обязательности выбора дела при регистрации </a:t>
            </a:r>
          </a:p>
          <a:p>
            <a:pPr algn="ctr"/>
            <a:endParaRPr lang="ru-RU" sz="135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13488" y="5309919"/>
            <a:ext cx="1339796" cy="61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 документа без направления в дело</a:t>
            </a:r>
          </a:p>
          <a:p>
            <a:pPr algn="ctr"/>
            <a:endParaRPr lang="ru-RU" sz="1350" dirty="0"/>
          </a:p>
        </p:txBody>
      </p:sp>
      <p:cxnSp>
        <p:nvCxnSpPr>
          <p:cNvPr id="21" name="Прямая со стрелкой 20"/>
          <p:cNvCxnSpPr>
            <a:stCxn id="9" idx="3"/>
            <a:endCxn id="34" idx="1"/>
          </p:cNvCxnSpPr>
          <p:nvPr/>
        </p:nvCxnSpPr>
        <p:spPr>
          <a:xfrm flipV="1">
            <a:off x="2806998" y="3086129"/>
            <a:ext cx="766337" cy="949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763368" y="3095624"/>
            <a:ext cx="759269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839329" y="3086129"/>
            <a:ext cx="974022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792443" y="3094695"/>
            <a:ext cx="926797" cy="93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9" idx="2"/>
            <a:endCxn id="27" idx="0"/>
          </p:cNvCxnSpPr>
          <p:nvPr/>
        </p:nvCxnSpPr>
        <p:spPr>
          <a:xfrm>
            <a:off x="2140281" y="3449536"/>
            <a:ext cx="3184" cy="73355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813364" y="4506993"/>
            <a:ext cx="867659" cy="281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4545213" y="3440922"/>
            <a:ext cx="0" cy="5210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125531" y="4795778"/>
            <a:ext cx="3184" cy="73355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2125531" y="5529332"/>
            <a:ext cx="1287958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>
            <a:off x="4753284" y="5529332"/>
            <a:ext cx="255596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7344498" y="4852436"/>
            <a:ext cx="1387493" cy="1177013"/>
          </a:xfrm>
          <a:prstGeom prst="ellipse">
            <a:avLst/>
          </a:prstGeom>
          <a:solidFill>
            <a:srgbClr val="F92603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1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 зарегистрирован без направления в дело</a:t>
            </a:r>
          </a:p>
          <a:p>
            <a:pPr algn="ctr"/>
            <a:endParaRPr lang="ru-RU" sz="1350" dirty="0"/>
          </a:p>
        </p:txBody>
      </p:sp>
      <p:sp>
        <p:nvSpPr>
          <p:cNvPr id="80" name="Овал 79"/>
          <p:cNvSpPr/>
          <p:nvPr/>
        </p:nvSpPr>
        <p:spPr>
          <a:xfrm>
            <a:off x="7765767" y="2606762"/>
            <a:ext cx="1351446" cy="1154633"/>
          </a:xfrm>
          <a:prstGeom prst="ellipse">
            <a:avLst/>
          </a:prstGeom>
          <a:solidFill>
            <a:srgbClr val="00B0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>
            <a:normAutofit/>
          </a:bodyPr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 зарегистрирован и направлен в дело</a:t>
            </a:r>
          </a:p>
          <a:p>
            <a:pPr algn="ctr"/>
            <a:endParaRPr lang="ru-RU" sz="1350" dirty="0"/>
          </a:p>
        </p:txBody>
      </p:sp>
      <p:sp>
        <p:nvSpPr>
          <p:cNvPr id="87" name="Овал 86"/>
          <p:cNvSpPr/>
          <p:nvPr/>
        </p:nvSpPr>
        <p:spPr>
          <a:xfrm>
            <a:off x="27773" y="2801071"/>
            <a:ext cx="1110248" cy="999310"/>
          </a:xfrm>
          <a:prstGeom prst="ellipse">
            <a:avLst/>
          </a:prstGeom>
          <a:solidFill>
            <a:srgbClr val="FFFF00"/>
          </a:solidFill>
          <a:ln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5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a:ln>
          <a:scene3d>
            <a:camera prst="perspectiveLeft">
              <a:rot lat="0" lon="21594000" rev="0"/>
            </a:camera>
            <a:lightRig rig="contrasting" dir="t"/>
          </a:scene3d>
          <a:sp3d contourW="12700" prstMaterial="plastic">
            <a:bevelT/>
            <a:bevelB/>
            <a:contourClr>
              <a:schemeClr val="bg1">
                <a:lumMod val="9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>
            <a:normAutofit/>
          </a:bodyPr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825" b="1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документа</a:t>
            </a:r>
          </a:p>
          <a:p>
            <a:pPr algn="ctr"/>
            <a:endParaRPr lang="ru-RU" sz="1350" dirty="0"/>
          </a:p>
        </p:txBody>
      </p:sp>
      <p:sp>
        <p:nvSpPr>
          <p:cNvPr id="269313" name="Овал 269312"/>
          <p:cNvSpPr/>
          <p:nvPr/>
        </p:nvSpPr>
        <p:spPr>
          <a:xfrm>
            <a:off x="2969080" y="2921546"/>
            <a:ext cx="486785" cy="35140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Да</a:t>
            </a:r>
          </a:p>
        </p:txBody>
      </p:sp>
      <p:sp>
        <p:nvSpPr>
          <p:cNvPr id="89" name="Овал 88"/>
          <p:cNvSpPr/>
          <p:nvPr/>
        </p:nvSpPr>
        <p:spPr>
          <a:xfrm>
            <a:off x="5076003" y="2911262"/>
            <a:ext cx="491037" cy="3383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Да</a:t>
            </a:r>
          </a:p>
        </p:txBody>
      </p:sp>
      <p:sp>
        <p:nvSpPr>
          <p:cNvPr id="90" name="Овал 89"/>
          <p:cNvSpPr/>
          <p:nvPr/>
        </p:nvSpPr>
        <p:spPr>
          <a:xfrm>
            <a:off x="1814095" y="3613549"/>
            <a:ext cx="618407" cy="356918"/>
          </a:xfrm>
          <a:prstGeom prst="ellipse">
            <a:avLst/>
          </a:prstGeom>
          <a:solidFill>
            <a:srgbClr val="F9260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Нет</a:t>
            </a:r>
          </a:p>
        </p:txBody>
      </p:sp>
      <p:sp>
        <p:nvSpPr>
          <p:cNvPr id="91" name="Овал 90"/>
          <p:cNvSpPr/>
          <p:nvPr/>
        </p:nvSpPr>
        <p:spPr>
          <a:xfrm>
            <a:off x="1814095" y="5305590"/>
            <a:ext cx="618407" cy="356918"/>
          </a:xfrm>
          <a:prstGeom prst="ellipse">
            <a:avLst/>
          </a:prstGeom>
          <a:solidFill>
            <a:srgbClr val="F9260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2666162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73025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34926" y="1196978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32873" y="1839256"/>
            <a:ext cx="4058835" cy="3944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2200" b="1" dirty="0"/>
              <a:t>Постановление Губернатора Московской области                              от 21.06.2022 № 201-ПГ                          </a:t>
            </a:r>
            <a:r>
              <a:rPr lang="ru-RU" sz="2200" dirty="0"/>
              <a:t>«Об утверждении Инструкции по делопроизводству в исполнительных органах государственной власти Московской области, государственных органах Московской области»</a:t>
            </a:r>
          </a:p>
        </p:txBody>
      </p:sp>
      <p:pic>
        <p:nvPicPr>
          <p:cNvPr id="1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01" y="1333698"/>
            <a:ext cx="4054804" cy="51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52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281550" y="1754986"/>
            <a:ext cx="671945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-26785" y="133142"/>
            <a:ext cx="9144000" cy="73580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" y="215305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279" y="195064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" y="5915402"/>
            <a:ext cx="977663" cy="8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494239" y="2457455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751" y="1145563"/>
            <a:ext cx="9084463" cy="123635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Алгоритмы регистрации документов с учетом номенклатуры дел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Регистрация исходящего документа</a:t>
            </a:r>
          </a:p>
          <a:p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752" y="2190366"/>
            <a:ext cx="1110248" cy="999310"/>
          </a:xfrm>
          <a:prstGeom prst="ellipse">
            <a:avLst/>
          </a:prstGeom>
          <a:solidFill>
            <a:srgbClr val="FFFF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>
            <a:normAutofit/>
          </a:bodyPr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825" b="1" i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документа</a:t>
            </a:r>
          </a:p>
          <a:p>
            <a:pPr algn="ctr"/>
            <a:endParaRPr lang="ru-RU" sz="1350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1494237" y="2382441"/>
            <a:ext cx="1333428" cy="707823"/>
          </a:xfrm>
          <a:prstGeom prst="flowChartAlternateProcess">
            <a:avLst/>
          </a:prstGeom>
          <a:solidFill>
            <a:srgbClr val="0070C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Дело выбрано на этапе создания проекта документа?</a:t>
            </a:r>
          </a:p>
          <a:p>
            <a:pPr algn="ctr"/>
            <a:endParaRPr lang="ru-RU" sz="1350" dirty="0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1494237" y="3664601"/>
            <a:ext cx="1333428" cy="707823"/>
          </a:xfrm>
          <a:prstGeom prst="flowChartAlternateProcess">
            <a:avLst/>
          </a:prstGeom>
          <a:solidFill>
            <a:srgbClr val="0070C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Известно дело, в которое должен быть направлен документ?</a:t>
            </a:r>
          </a:p>
          <a:p>
            <a:pPr algn="ctr"/>
            <a:endParaRPr lang="ru-RU" sz="135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16401" y="2380679"/>
            <a:ext cx="1385633" cy="7095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Проверить правильность выбора дела, при необходимости изменить</a:t>
            </a:r>
          </a:p>
          <a:p>
            <a:pPr algn="ctr"/>
            <a:endParaRPr lang="ru-RU" sz="135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19732" y="2380679"/>
            <a:ext cx="1385633" cy="7095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документа</a:t>
            </a:r>
          </a:p>
          <a:p>
            <a:pPr algn="ctr"/>
            <a:endParaRPr lang="ru-RU" sz="1350" dirty="0"/>
          </a:p>
        </p:txBody>
      </p:sp>
      <p:sp>
        <p:nvSpPr>
          <p:cNvPr id="21" name="Овал 20"/>
          <p:cNvSpPr/>
          <p:nvPr/>
        </p:nvSpPr>
        <p:spPr>
          <a:xfrm>
            <a:off x="7571498" y="2642422"/>
            <a:ext cx="1318027" cy="1269911"/>
          </a:xfrm>
          <a:prstGeom prst="ellipse">
            <a:avLst/>
          </a:prstGeom>
          <a:solidFill>
            <a:srgbClr val="00B0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>
            <a:normAutofit/>
          </a:bodyPr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 зарегистрирован и направлен в дело</a:t>
            </a:r>
          </a:p>
          <a:p>
            <a:pPr algn="ctr"/>
            <a:endParaRPr lang="ru-RU" sz="135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117406" y="3929582"/>
            <a:ext cx="2189184" cy="105490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Выяснить в какое дело направить документ. При необходимости обратиться к ответственному сотруднику для решения вопроса об отключении обязательности выбора дела при регистрации </a:t>
            </a:r>
          </a:p>
          <a:p>
            <a:pPr algn="ctr"/>
            <a:endParaRPr lang="ru-RU" sz="135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94237" y="5136438"/>
            <a:ext cx="1339796" cy="61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дела обязателен при регистрации?</a:t>
            </a:r>
          </a:p>
          <a:p>
            <a:pPr algn="ctr"/>
            <a:endParaRPr lang="ru-RU" sz="135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578367" y="5136438"/>
            <a:ext cx="1339796" cy="61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  документа без направления в дело</a:t>
            </a:r>
          </a:p>
          <a:p>
            <a:pPr algn="ctr"/>
            <a:endParaRPr lang="ru-RU" sz="135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409859" y="3386467"/>
            <a:ext cx="1339796" cy="61268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25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дела в карточке</a:t>
            </a:r>
          </a:p>
          <a:p>
            <a:pPr algn="ctr"/>
            <a:endParaRPr lang="ru-RU" sz="1350" dirty="0"/>
          </a:p>
        </p:txBody>
      </p:sp>
      <p:sp>
        <p:nvSpPr>
          <p:cNvPr id="27" name="Овал 26"/>
          <p:cNvSpPr/>
          <p:nvPr/>
        </p:nvSpPr>
        <p:spPr>
          <a:xfrm>
            <a:off x="7540817" y="4518484"/>
            <a:ext cx="1379384" cy="1284519"/>
          </a:xfrm>
          <a:prstGeom prst="ellipse">
            <a:avLst/>
          </a:prstGeom>
          <a:solidFill>
            <a:srgbClr val="F92603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1"/>
          <a:lstStyle/>
          <a:p>
            <a:pPr algn="ctr"/>
            <a:endParaRPr lang="ru-RU" sz="825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8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Документ зарегистрирован без направления в дело</a:t>
            </a:r>
          </a:p>
          <a:p>
            <a:pPr algn="ctr"/>
            <a:endParaRPr lang="ru-RU" sz="135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137340" y="2708430"/>
            <a:ext cx="353714" cy="289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831560" y="2735296"/>
            <a:ext cx="571697" cy="1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4824526" y="2727493"/>
            <a:ext cx="495207" cy="41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705556" y="2702878"/>
            <a:ext cx="927669" cy="23487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2157416" y="3061022"/>
            <a:ext cx="1635" cy="59150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7" idx="2"/>
            <a:endCxn id="24" idx="0"/>
          </p:cNvCxnSpPr>
          <p:nvPr/>
        </p:nvCxnSpPr>
        <p:spPr>
          <a:xfrm>
            <a:off x="2160951" y="4372422"/>
            <a:ext cx="3184" cy="76401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2834035" y="5469008"/>
            <a:ext cx="174433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924404" y="5310992"/>
            <a:ext cx="1616415" cy="15801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2670866" y="3467818"/>
            <a:ext cx="2738995" cy="578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2729317" y="4650554"/>
            <a:ext cx="410552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6004408" y="4027570"/>
            <a:ext cx="0" cy="48930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729320" y="4647827"/>
            <a:ext cx="1" cy="48861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2670866" y="3461595"/>
            <a:ext cx="1" cy="20300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5332102" y="4512343"/>
            <a:ext cx="680447" cy="452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endCxn id="19" idx="2"/>
          </p:cNvCxnSpPr>
          <p:nvPr/>
        </p:nvCxnSpPr>
        <p:spPr>
          <a:xfrm flipV="1">
            <a:off x="6012547" y="3090263"/>
            <a:ext cx="0" cy="29620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Овал 90"/>
          <p:cNvSpPr/>
          <p:nvPr/>
        </p:nvSpPr>
        <p:spPr>
          <a:xfrm>
            <a:off x="2873550" y="2551792"/>
            <a:ext cx="425933" cy="3253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Да</a:t>
            </a:r>
          </a:p>
        </p:txBody>
      </p:sp>
      <p:sp>
        <p:nvSpPr>
          <p:cNvPr id="92" name="Овал 91"/>
          <p:cNvSpPr/>
          <p:nvPr/>
        </p:nvSpPr>
        <p:spPr>
          <a:xfrm>
            <a:off x="2873550" y="3281007"/>
            <a:ext cx="425933" cy="3253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Да</a:t>
            </a:r>
          </a:p>
        </p:txBody>
      </p:sp>
      <p:sp>
        <p:nvSpPr>
          <p:cNvPr id="93" name="Овал 92"/>
          <p:cNvSpPr/>
          <p:nvPr/>
        </p:nvSpPr>
        <p:spPr>
          <a:xfrm>
            <a:off x="2522670" y="4575560"/>
            <a:ext cx="425933" cy="3253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Да</a:t>
            </a:r>
          </a:p>
        </p:txBody>
      </p:sp>
      <p:sp>
        <p:nvSpPr>
          <p:cNvPr id="94" name="Овал 93"/>
          <p:cNvSpPr/>
          <p:nvPr/>
        </p:nvSpPr>
        <p:spPr>
          <a:xfrm>
            <a:off x="1912901" y="3167744"/>
            <a:ext cx="481472" cy="316032"/>
          </a:xfrm>
          <a:prstGeom prst="ellipse">
            <a:avLst/>
          </a:prstGeom>
          <a:solidFill>
            <a:srgbClr val="F9260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Нет</a:t>
            </a:r>
          </a:p>
        </p:txBody>
      </p:sp>
      <p:sp>
        <p:nvSpPr>
          <p:cNvPr id="95" name="Овал 94"/>
          <p:cNvSpPr/>
          <p:nvPr/>
        </p:nvSpPr>
        <p:spPr>
          <a:xfrm>
            <a:off x="1906752" y="4575426"/>
            <a:ext cx="481472" cy="316032"/>
          </a:xfrm>
          <a:prstGeom prst="ellipse">
            <a:avLst/>
          </a:prstGeom>
          <a:solidFill>
            <a:srgbClr val="F9260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Нет</a:t>
            </a:r>
          </a:p>
        </p:txBody>
      </p:sp>
      <p:sp>
        <p:nvSpPr>
          <p:cNvPr id="96" name="Овал 95"/>
          <p:cNvSpPr/>
          <p:nvPr/>
        </p:nvSpPr>
        <p:spPr>
          <a:xfrm>
            <a:off x="3558889" y="5310992"/>
            <a:ext cx="481472" cy="316032"/>
          </a:xfrm>
          <a:prstGeom prst="ellipse">
            <a:avLst/>
          </a:prstGeom>
          <a:solidFill>
            <a:srgbClr val="F92603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Нет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5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143000" y="1754986"/>
            <a:ext cx="6858000" cy="4245769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35361"/>
            <a:ext cx="9144000" cy="73580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D1C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</a:t>
            </a: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0" y="55319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88" y="5930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8" y="5934707"/>
            <a:ext cx="930314" cy="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494239" y="2457455"/>
            <a:ext cx="6101953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75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6832" y="605458"/>
            <a:ext cx="8669546" cy="8930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Использование новой номенклатуры для организации делопроизводства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1932" y="1527620"/>
            <a:ext cx="536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Включение документа «В дело» после исполнения: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t="5334" r="3586" b="5905"/>
          <a:stretch/>
        </p:blipFill>
        <p:spPr bwMode="auto">
          <a:xfrm>
            <a:off x="284672" y="2360955"/>
            <a:ext cx="8410753" cy="427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Овал 17"/>
          <p:cNvSpPr/>
          <p:nvPr/>
        </p:nvSpPr>
        <p:spPr>
          <a:xfrm>
            <a:off x="7843100" y="4813540"/>
            <a:ext cx="507270" cy="497707"/>
          </a:xfrm>
          <a:prstGeom prst="ellipse">
            <a:avLst/>
          </a:prstGeom>
          <a:ln cap="rnd"/>
          <a:scene3d>
            <a:camera prst="orthographicFront"/>
            <a:lightRig rig="balanced" dir="t"/>
          </a:scene3d>
          <a:sp3d prstMaterial="plastic"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Овал 18"/>
          <p:cNvSpPr/>
          <p:nvPr/>
        </p:nvSpPr>
        <p:spPr>
          <a:xfrm>
            <a:off x="7309250" y="5805578"/>
            <a:ext cx="610789" cy="487738"/>
          </a:xfrm>
          <a:prstGeom prst="ellipse">
            <a:avLst/>
          </a:prstGeom>
          <a:solidFill>
            <a:srgbClr val="FF0000"/>
          </a:solidFill>
          <a:ln cap="rnd"/>
          <a:scene3d>
            <a:camera prst="orthographicFront"/>
            <a:lightRig rig="balanced" dir="t"/>
          </a:scene3d>
          <a:sp3d prstMaterial="plastic"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Овал 19"/>
          <p:cNvSpPr/>
          <p:nvPr/>
        </p:nvSpPr>
        <p:spPr>
          <a:xfrm>
            <a:off x="448575" y="2855672"/>
            <a:ext cx="477770" cy="482751"/>
          </a:xfrm>
          <a:prstGeom prst="ellipse">
            <a:avLst/>
          </a:prstGeom>
          <a:solidFill>
            <a:srgbClr val="F0E80C"/>
          </a:solidFill>
          <a:ln cap="rnd"/>
          <a:scene3d>
            <a:camera prst="orthographicFront"/>
            <a:lightRig rig="balanced" dir="t"/>
          </a:scene3d>
          <a:sp3d prstMaterial="plastic"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785849"/>
            <a:ext cx="9226402" cy="4968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1" y="845105"/>
            <a:ext cx="9226403" cy="45719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" y="736361"/>
            <a:ext cx="9226403" cy="45719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304596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092200" y="1727006"/>
            <a:ext cx="6959600" cy="4198621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92000">
                <a:srgbClr val="4D99FF"/>
              </a:gs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906980"/>
            <a:ext cx="9144000" cy="51196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956477"/>
            <a:ext cx="9144000" cy="55960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839346"/>
            <a:ext cx="9144000" cy="54772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16311"/>
            <a:ext cx="9144000" cy="80876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" y="80175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490" y="59934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" y="5925627"/>
            <a:ext cx="974387" cy="856250"/>
          </a:xfrm>
          <a:prstGeom prst="rect">
            <a:avLst/>
          </a:prstGeom>
          <a:noFill/>
          <a:effectLst>
            <a:outerShdw blurRad="5334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1327736" y="1844182"/>
            <a:ext cx="71049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ru-RU" altLang="ru-RU" sz="750" dirty="0">
                <a:solidFill>
                  <a:schemeClr val="hlink"/>
                </a:solidFill>
              </a:rPr>
              <a:t>	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каждого сотрудника Учреждения должна быть создана личная учетная запись для работы в МСЭД (создание осуществляется посредством заполнения типовой формы заявки, которую необходимо направить ответственному сотруднику для дальнейшего внесения информации в базу данных и предоставления доступа к работе в системе).</a:t>
            </a: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6045" y="1224193"/>
            <a:ext cx="8591910" cy="3984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lterFont" pitchFamily="2" charset="0"/>
              </a:rPr>
              <a:t>Необходимость создания личных учетных записей работников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00" y="2028489"/>
            <a:ext cx="513701" cy="5137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6147" y="3155950"/>
            <a:ext cx="3492155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907" y="3016714"/>
            <a:ext cx="9143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Важно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систематически проверять актуальность данных пользователей системы.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48" y="4137569"/>
            <a:ext cx="864490" cy="864490"/>
          </a:xfrm>
          <a:prstGeom prst="rect">
            <a:avLst/>
          </a:prstGeom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11770" y="4155802"/>
            <a:ext cx="22821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Удаление учетных записей уволившихся сотрудников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293687" y="4144179"/>
            <a:ext cx="31149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Внесение изменений в существующие данные (изменения фамилии, должности, подразделения 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тд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364685" y="5570049"/>
            <a:ext cx="707889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Исполнитель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несет ответственность за полноту и достоверность информации, использованной при подготовке документа, за качество оформления документа и сроки его исполнения.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8409" y="3668191"/>
            <a:ext cx="548878" cy="5488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6731" y="3638327"/>
            <a:ext cx="548878" cy="54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3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092200" y="1727006"/>
            <a:ext cx="6959600" cy="4198621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92000">
                <a:srgbClr val="4D99FF"/>
              </a:gs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903380"/>
            <a:ext cx="9144000" cy="51196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966559"/>
            <a:ext cx="9144000" cy="55960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838992"/>
            <a:ext cx="9144000" cy="54772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25305"/>
            <a:ext cx="9144000" cy="80876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3" y="89169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848" y="43299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" y="5925627"/>
            <a:ext cx="974387" cy="856250"/>
          </a:xfrm>
          <a:prstGeom prst="rect">
            <a:avLst/>
          </a:prstGeom>
          <a:noFill/>
          <a:effectLst>
            <a:outerShdw blurRad="5334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92200" y="1177249"/>
            <a:ext cx="6831805" cy="3984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lterFont" pitchFamily="2" charset="0"/>
              </a:rPr>
              <a:t>Заполнение «карточки документа»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6147" y="3155950"/>
            <a:ext cx="3492155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500643" y="2043651"/>
            <a:ext cx="240112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200" dirty="0"/>
              <a:t>Если регистрируемый документ пришел в ответ на какой-то исходящий документ, в реквизитах «На №» укажите год, номер документа и организацию, в которой он был зарегистрирован. Чтобы связка сохранилась, нажмите кнопку «Добавить». Если данные документа введены корректно, после того, как Вы нажмете «Добавить», связка должна стать «активной» (выделиться синим цветом).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35148" y="3704580"/>
            <a:ext cx="776034" cy="8141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1033" t="23333" r="33726" b="53077"/>
          <a:stretch/>
        </p:blipFill>
        <p:spPr>
          <a:xfrm>
            <a:off x="238223" y="1990681"/>
            <a:ext cx="5896925" cy="1706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0962" t="47564" r="33293" b="32308"/>
          <a:stretch/>
        </p:blipFill>
        <p:spPr>
          <a:xfrm>
            <a:off x="238224" y="3933330"/>
            <a:ext cx="5852560" cy="13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2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1092200" y="1727006"/>
            <a:ext cx="6959600" cy="4198621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92000">
                <a:srgbClr val="4D99FF"/>
              </a:gs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 sz="1350" dirty="0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896475"/>
            <a:ext cx="9144000" cy="51196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957930"/>
            <a:ext cx="9144000" cy="55960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831445"/>
            <a:ext cx="9144000" cy="54772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8174"/>
            <a:ext cx="9144000" cy="808766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 dirty="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1" y="70962"/>
            <a:ext cx="53459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78" y="26638"/>
            <a:ext cx="610790" cy="7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5627"/>
            <a:ext cx="974387" cy="856250"/>
          </a:xfrm>
          <a:prstGeom prst="rect">
            <a:avLst/>
          </a:prstGeom>
          <a:noFill/>
          <a:effectLst>
            <a:outerShdw blurRad="5334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1143005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z="135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219995" y="1129422"/>
            <a:ext cx="6831805" cy="3984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AlterFont" pitchFamily="2" charset="0"/>
              </a:rPr>
              <a:t>Заполнение «карточки документа»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6147" y="3155950"/>
            <a:ext cx="3492155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6521032" y="1677765"/>
            <a:ext cx="240654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400" dirty="0"/>
              <a:t>Значение, указанное в поле участвует в поисковых запросах, поэтому корректно введенная информация существенно облегчит дальнейшую работу с документом.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6521032" y="3943543"/>
            <a:ext cx="232891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400" dirty="0"/>
              <a:t>В поле заносится любая информация, которая будет доступна только сотрудникам организации, внутри которой эта информация заносилась.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6391437" y="4317665"/>
            <a:ext cx="548424" cy="29749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0816" t="16539" r="33727" b="18718"/>
          <a:stretch/>
        </p:blipFill>
        <p:spPr>
          <a:xfrm>
            <a:off x="-20491" y="1527893"/>
            <a:ext cx="6396838" cy="4397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35323" t="20994" r="48130" b="69441"/>
          <a:stretch/>
        </p:blipFill>
        <p:spPr>
          <a:xfrm>
            <a:off x="2931407" y="1590906"/>
            <a:ext cx="2745969" cy="919303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6411260" y="3007201"/>
            <a:ext cx="548424" cy="29749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3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8626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1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4104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0" y="12684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0070C0"/>
                </a:solidFill>
              </a:rPr>
              <a:t>Обоснованием создания архива </a:t>
            </a:r>
            <a:r>
              <a:rPr lang="ru-RU" altLang="ru-RU" b="1" dirty="0">
                <a:solidFill>
                  <a:srgbClr val="0070C0"/>
                </a:solidFill>
              </a:rPr>
              <a:t>ГКУ МО «</a:t>
            </a:r>
            <a:r>
              <a:rPr lang="ru-RU" altLang="ru-RU" b="1" dirty="0" err="1">
                <a:solidFill>
                  <a:srgbClr val="0070C0"/>
                </a:solidFill>
              </a:rPr>
              <a:t>Мособлпожспас</a:t>
            </a:r>
            <a:r>
              <a:rPr lang="ru-RU" altLang="ru-RU" b="1" dirty="0">
                <a:solidFill>
                  <a:srgbClr val="0070C0"/>
                </a:solidFill>
              </a:rPr>
              <a:t>» 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</a:rPr>
              <a:t>являются нормативные акты:</a:t>
            </a:r>
            <a:endParaRPr lang="ru-RU" alt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1331913" y="4005263"/>
            <a:ext cx="68421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176213" y="2058988"/>
            <a:ext cx="88598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dirty="0"/>
              <a:t>	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Федеральный </a:t>
            </a:r>
            <a:r>
              <a:rPr lang="ru-RU" altLang="ru-RU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закон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от 22.10.2004 № 125-ФЗ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«Об архивном деле в Российской Федерации» и изменения к нему: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Российской Федерации от 11.02.2013 № 10-ФЗ;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Российской Федерации от 02.03.2016 № 43-ФЗ;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altLang="ru-RU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закон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Московской области от 25.05.2007 № 65/2007-ОЗ 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«Об архивном деле в Московской области» и изменения к нему;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Московской области от 25.12.2009 № 169/2009-ОЗ;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Московской области от 16.09.2011 № 146/2011-ОЗ;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Московской области от 06.06.2013 № 20/2013-ОЗ;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закон Московской области от 30.06.2014 № 72/2014-ОЗ;</a:t>
            </a:r>
          </a:p>
          <a:p>
            <a:pPr algn="just" eaLnBrk="1" hangingPunct="1"/>
            <a:r>
              <a:rPr lang="ru-RU" altLang="ru-RU" dirty="0">
                <a:solidFill>
                  <a:schemeClr val="tx2"/>
                </a:solidFill>
              </a:rPr>
              <a:t>	</a:t>
            </a:r>
            <a:r>
              <a:rPr lang="ru-RU" altLang="ru-RU" dirty="0" smtClean="0">
                <a:solidFill>
                  <a:srgbClr val="1A09BD"/>
                </a:solidFill>
              </a:rPr>
              <a:t>«</a:t>
            </a:r>
            <a:r>
              <a:rPr lang="ru-RU" altLang="ru-RU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Правила</a:t>
            </a:r>
            <a:r>
              <a:rPr lang="ru-RU" alt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организации хранения, комплектования, учета и использования документов Архивного фонда Российской Федерации и других архивных документов в органах государственной власти, органах местного самоуправления и организациях», утвержденных 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</a:t>
            </a:r>
            <a:r>
              <a:rPr lang="ru-RU" altLang="ru-RU" b="1" dirty="0">
                <a:solidFill>
                  <a:srgbClr val="333399"/>
                </a:solidFill>
              </a:rPr>
              <a:t>иказ</a:t>
            </a:r>
            <a:r>
              <a:rPr lang="ru-RU" altLang="ru-RU" dirty="0">
                <a:solidFill>
                  <a:srgbClr val="333399"/>
                </a:solidFill>
              </a:rPr>
              <a:t>ом Министерства культуры Российской Федерации </a:t>
            </a:r>
            <a:r>
              <a:rPr lang="ru-RU" altLang="ru-RU" b="1" dirty="0">
                <a:solidFill>
                  <a:srgbClr val="333399"/>
                </a:solidFill>
              </a:rPr>
              <a:t>от 31.03.2015 № 526 </a:t>
            </a:r>
            <a:r>
              <a:rPr lang="ru-RU" altLang="ru-RU" dirty="0">
                <a:solidFill>
                  <a:srgbClr val="FF0000"/>
                </a:solidFill>
              </a:rPr>
              <a:t>(далее – архивные Правила);</a:t>
            </a:r>
          </a:p>
        </p:txBody>
      </p:sp>
    </p:spTree>
    <p:extLst>
      <p:ext uri="{BB962C8B-B14F-4D97-AF65-F5344CB8AC3E}">
        <p14:creationId xmlns:p14="http://schemas.microsoft.com/office/powerpoint/2010/main" val="1442937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  <p:bldP spid="1065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5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5128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0" y="12684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70C0"/>
                </a:solidFill>
              </a:rPr>
              <a:t>Обоснованием создания архива ГКУ МО «</a:t>
            </a:r>
            <a:r>
              <a:rPr lang="ru-RU" altLang="ru-RU" b="1" dirty="0" err="1">
                <a:solidFill>
                  <a:srgbClr val="0070C0"/>
                </a:solidFill>
              </a:rPr>
              <a:t>Мособлпожспас</a:t>
            </a:r>
            <a:r>
              <a:rPr lang="ru-RU" altLang="ru-RU" b="1" dirty="0">
                <a:solidFill>
                  <a:srgbClr val="0070C0"/>
                </a:solidFill>
              </a:rPr>
              <a:t>» </a:t>
            </a:r>
          </a:p>
          <a:p>
            <a:pPr algn="ctr"/>
            <a:r>
              <a:rPr lang="ru-RU" altLang="ru-RU" b="1" dirty="0">
                <a:solidFill>
                  <a:srgbClr val="0070C0"/>
                </a:solidFill>
              </a:rPr>
              <a:t>являются нормативные акты:</a:t>
            </a:r>
            <a:endParaRPr lang="ru-RU" altLang="ru-RU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1331913" y="4005263"/>
            <a:ext cx="68421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146050" y="2263775"/>
            <a:ext cx="8890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dirty="0"/>
              <a:t>	</a:t>
            </a:r>
            <a:r>
              <a:rPr lang="ru-RU" altLang="ru-RU" dirty="0">
                <a:solidFill>
                  <a:schemeClr val="tx2"/>
                </a:solidFill>
              </a:rPr>
              <a:t>«</a:t>
            </a:r>
            <a:r>
              <a:rPr lang="ru-RU" altLang="ru-RU" b="1" u="sng" dirty="0">
                <a:solidFill>
                  <a:srgbClr val="000099"/>
                </a:solidFill>
              </a:rPr>
              <a:t>Перечень</a:t>
            </a:r>
            <a:r>
              <a:rPr lang="ru-RU" altLang="ru-RU" dirty="0"/>
              <a:t> 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типовых управленческих архивных документов, образующихся в процессе деятельности государственных органов, органов местного самоуправления и организаций, с указанием сроков хранения», утвержденный 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приказ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ом Министерства культуры Российской Федерации от 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20.12.2019 </a:t>
            </a:r>
          </a:p>
          <a:p>
            <a:pPr algn="just" eaLnBrk="1" hangingPunct="1"/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№ 236 </a:t>
            </a:r>
            <a:r>
              <a:rPr lang="ru-RU" altLang="ru-RU" dirty="0">
                <a:solidFill>
                  <a:srgbClr val="FF0000"/>
                </a:solidFill>
              </a:rPr>
              <a:t>(далее – Перечень).</a:t>
            </a:r>
          </a:p>
          <a:p>
            <a:pPr algn="just" eaLnBrk="1" hangingPunct="1"/>
            <a:r>
              <a:rPr lang="ru-RU" altLang="ru-RU" dirty="0">
                <a:solidFill>
                  <a:schemeClr val="tx2"/>
                </a:solidFill>
              </a:rPr>
              <a:t>	</a:t>
            </a:r>
            <a:r>
              <a:rPr lang="ru-RU" altLang="ru-RU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Приказ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ГКУ МО «</a:t>
            </a:r>
            <a:r>
              <a:rPr lang="ru-RU" alt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Мособлпожспас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» от</a:t>
            </a:r>
            <a:r>
              <a:rPr lang="ru-RU" alt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26.10.2016 №702 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«Об утверждении Инструкции об организации учета, комплектования, хранения и использования архивных документов в ГКУ МО «</a:t>
            </a:r>
            <a:r>
              <a:rPr lang="ru-RU" altLang="ru-RU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Мособлпожспас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».</a:t>
            </a:r>
          </a:p>
          <a:p>
            <a:pPr algn="just" eaLnBrk="1" hangingPunct="1"/>
            <a:r>
              <a:rPr lang="ru-RU" altLang="ru-RU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altLang="ru-RU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Положение об архиве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;</a:t>
            </a:r>
            <a:r>
              <a:rPr lang="ru-RU" altLang="ru-RU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altLang="ru-RU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Положение о постоянно действующей Центральной экспертной комиссии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Государственного казенного учреждения Московской области «Московская областная противопожарно-спасательная служба» </a:t>
            </a:r>
          </a:p>
          <a:p>
            <a:pPr algn="just" eaLnBrk="1" hangingPunct="1"/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ru-RU" altLang="ru-RU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Номенклатура дел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ГКУ МО «</a:t>
            </a:r>
            <a:r>
              <a:rPr lang="ru-RU" altLang="ru-RU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Мособлпожспас</a:t>
            </a:r>
            <a:r>
              <a:rPr lang="ru-RU" alt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898652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/>
      <p:bldP spid="1065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9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6152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0" y="1268413"/>
            <a:ext cx="9144000" cy="3698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Учет архивных дел, документов и комплектование архива.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214313" y="1928813"/>
            <a:ext cx="8785225" cy="47459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Архивные документы должны храниться в систематическом порядке. Единицей систематизации документов в архиве </a:t>
            </a:r>
            <a:r>
              <a:rPr lang="ru-RU" altLang="ru-RU" sz="18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является совокупность архивных документов (отдельный документ), 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относящийся к одному вопросу деятельности                                          ГКУ МО «</a:t>
            </a:r>
            <a:r>
              <a:rPr lang="ru-RU" alt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»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Единицы хранения должны быть упорядочены, внесены в описи и оформлены в порядке, обеспечивающем учет, поиск и использование архивных документов.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Документы поступают в архив ГКУ МО «</a:t>
            </a:r>
            <a:r>
              <a:rPr lang="ru-RU" alt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» после проведения экспертизы ценности, целью которой является: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AutoNum type="arabicParenR"/>
              <a:defRPr/>
            </a:pPr>
            <a:r>
              <a:rPr lang="ru-RU" altLang="ru-RU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о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тбор документов для включения в состав архивного форда Московской области;</a:t>
            </a:r>
          </a:p>
          <a:p>
            <a:pPr marL="342900" indent="-342900"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AutoNum type="arabicParenR"/>
              <a:defRPr/>
            </a:pPr>
            <a:r>
              <a:rPr lang="ru-RU" altLang="ru-RU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в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ыявление документов неподлежащих дальнейшему хранению.</a:t>
            </a:r>
          </a:p>
          <a:p>
            <a:pPr marL="342900" indent="-342900"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AutoNum type="arabicParenR"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    Экспертизе ценности подлежат все документы ГКУ 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 «</a:t>
            </a:r>
            <a:r>
              <a:rPr lang="ru-RU" alt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Мособлпожспас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»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и до ее проведения уничтожение документов запрещено. </a:t>
            </a:r>
          </a:p>
        </p:txBody>
      </p:sp>
    </p:spTree>
    <p:extLst>
      <p:ext uri="{BB962C8B-B14F-4D97-AF65-F5344CB8AC3E}">
        <p14:creationId xmlns:p14="http://schemas.microsoft.com/office/powerpoint/2010/main" val="2703317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7" grpId="0" animBg="1"/>
      <p:bldP spid="1392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7176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357313"/>
            <a:ext cx="8786813" cy="5036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Учету подлежат все поступающие и хранящиеся в архиве ГКУ МО «</a:t>
            </a:r>
            <a:r>
              <a:rPr lang="ru-RU" alt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» документы, включая документы по личному составу, описи дел документов.</a:t>
            </a:r>
            <a:r>
              <a:rPr lang="ru-RU" altLang="ru-RU" sz="18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ГКУ МО «</a:t>
            </a:r>
            <a:r>
              <a:rPr lang="ru-RU" altLang="ru-RU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»  ежегодно </a:t>
            </a:r>
            <a:r>
              <a:rPr lang="ru-RU" altLang="ru-RU" sz="18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к 1 ноября </a:t>
            </a: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представляет в ГКУ Московской области «Центральный Государственный архив Московской области» учетные сведения об объеме и составе хранящихся в архиве документов Архивного Фонда Московской области и паспорт архива организации, хранящий управленческую документацию.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Основными единицами учета архивных документов являются: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  </a:t>
            </a:r>
          </a:p>
        </p:txBody>
      </p:sp>
      <p:sp>
        <p:nvSpPr>
          <p:cNvPr id="7181" name="Прямоугольник 13"/>
          <p:cNvSpPr>
            <a:spLocks noChangeArrowheads="1"/>
          </p:cNvSpPr>
          <p:nvPr/>
        </p:nvSpPr>
        <p:spPr bwMode="auto">
          <a:xfrm>
            <a:off x="214313" y="4786313"/>
            <a:ext cx="3346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</a:rPr>
              <a:t>Архивный Фонд;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Единица хранения – дело.</a:t>
            </a:r>
          </a:p>
        </p:txBody>
      </p:sp>
    </p:spTree>
    <p:extLst>
      <p:ext uri="{BB962C8B-B14F-4D97-AF65-F5344CB8AC3E}">
        <p14:creationId xmlns:p14="http://schemas.microsoft.com/office/powerpoint/2010/main" val="693762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820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57188" y="2000250"/>
            <a:ext cx="8358187" cy="47782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Для формирования дела необходимо соблюдать </a:t>
            </a:r>
            <a:r>
              <a:rPr lang="ru-RU" altLang="ru-RU" sz="16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следующие требования: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Документы в деле подшиваются в строго хронологическом порядке;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Документы постоянного и временного хранения необходимо формировать в отдельные дела;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Группировать в дело документы одного календарного года (исключение составляют переходящие дела);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Приказы по личному составу должны группироваться в дела в соответствии с установленными для них сроками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Лицевые счета по заработной плате работника группируются в отдельные дела и располагаются в них по алфавиту фамилий, имен и отчеств;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Переписка систематизируется в хронологической последовательности - документ ответ помещается за документом-запросом;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28750" y="1428750"/>
            <a:ext cx="600075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rgbClr val="000099"/>
                </a:solidFill>
              </a:rPr>
              <a:t>Порядок оформления дел для архивного хранения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637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16667" y="3912130"/>
            <a:ext cx="4935182" cy="2300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FFC000"/>
                </a:solidFill>
              </a:rPr>
              <a:t>Положения инструкции распространяются                   на организацию работы с документами                                 в ГКУ МО «</a:t>
            </a:r>
            <a:r>
              <a:rPr lang="ru-RU" sz="2000" b="1" dirty="0" err="1">
                <a:solidFill>
                  <a:srgbClr val="FFC000"/>
                </a:solidFill>
              </a:rPr>
              <a:t>Мособлпожспас</a:t>
            </a:r>
            <a:r>
              <a:rPr lang="ru-RU" sz="2000" b="1" dirty="0">
                <a:solidFill>
                  <a:srgbClr val="FFC000"/>
                </a:solidFill>
              </a:rPr>
              <a:t>» </a:t>
            </a:r>
            <a:r>
              <a:rPr lang="ru-RU" sz="2000" b="1" u="sng" dirty="0">
                <a:solidFill>
                  <a:srgbClr val="FFC000"/>
                </a:solidFill>
              </a:rPr>
              <a:t>независимо    от вида носителя, в том числе                                   с электронными документами, </a:t>
            </a:r>
            <a:r>
              <a:rPr lang="ru-RU" sz="2000" b="1" dirty="0">
                <a:solidFill>
                  <a:srgbClr val="FFC000"/>
                </a:solidFill>
              </a:rPr>
              <a:t>включая              их подготовку, обработку, учет, хранение, использование и контроль исполнения, осуществляемые с помощью информационных технологий.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29684" y="1361512"/>
            <a:ext cx="5167839" cy="2386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Приказ начальника ГКУ МО «</a:t>
            </a:r>
            <a:r>
              <a:rPr lang="ru-RU" sz="2000" b="1" dirty="0" err="1"/>
              <a:t>Мособлпожспас</a:t>
            </a:r>
            <a:r>
              <a:rPr lang="ru-RU" sz="2000" b="1" dirty="0"/>
              <a:t>»                            от 19.09.2022 № П-1727     </a:t>
            </a:r>
          </a:p>
          <a:p>
            <a:r>
              <a:rPr lang="ru-RU" sz="2000" dirty="0"/>
              <a:t>«Об утверждении Инструкции по делопроизводству</a:t>
            </a:r>
            <a:endParaRPr lang="ru-RU" sz="2000" b="1" dirty="0"/>
          </a:p>
          <a:p>
            <a:r>
              <a:rPr lang="ru-RU" sz="2000" dirty="0"/>
              <a:t>в Государственном казенном учреждении Московской области </a:t>
            </a:r>
            <a:endParaRPr lang="ru-RU" sz="2000" b="1" dirty="0"/>
          </a:p>
          <a:p>
            <a:r>
              <a:rPr lang="ru-RU" sz="2000" dirty="0"/>
              <a:t>«Московская областная противопожарно-спасательная служба»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177" y="1396922"/>
            <a:ext cx="3601410" cy="52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3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9224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9889" y="2065487"/>
            <a:ext cx="8858250" cy="55861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Дела постоянного, временного (более 10 лет) хранения и по личному составу подлежат полному оформлению, которое предусматривает: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Подшивку в четыре отверстия или переплет дела;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endParaRPr lang="ru-RU" altLang="ru-RU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Нумерацию листов дела;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endParaRPr lang="ru-RU" altLang="ru-RU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Составление внутренней описи документов;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endParaRPr lang="ru-RU" altLang="ru-RU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Составление листа-заверителя;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endParaRPr lang="ru-RU" altLang="ru-RU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r>
              <a:rPr lang="ru-RU" altLang="ru-RU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Оформление обложки дела.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defRPr/>
            </a:pPr>
            <a:endParaRPr lang="ru-RU" altLang="ru-RU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FF0000"/>
                </a:solidFill>
                <a:latin typeface="+mn-lt"/>
              </a:rPr>
              <a:t>Дела временного (до 10 лет) хранения в архив ГКУ МО «</a:t>
            </a:r>
            <a:r>
              <a:rPr lang="ru-RU" altLang="ru-RU" sz="1800" dirty="0" err="1" smtClean="0">
                <a:solidFill>
                  <a:srgbClr val="FF0000"/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rgbClr val="FF0000"/>
                </a:solidFill>
                <a:latin typeface="+mn-lt"/>
              </a:rPr>
              <a:t>»                        не передаются (хранятся в структурных подразделениях и подлежат частичному оформлению).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57375" y="1357313"/>
            <a:ext cx="5643563" cy="38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5000"/>
              </a:lnSpc>
              <a:defRPr/>
            </a:pPr>
            <a:r>
              <a:rPr lang="ru-RU" altLang="ru-RU" dirty="0">
                <a:solidFill>
                  <a:srgbClr val="000099"/>
                </a:solidFill>
              </a:rPr>
              <a:t>Порядок оформления дел для архивного </a:t>
            </a:r>
            <a:r>
              <a:rPr lang="ru-RU" altLang="ru-RU" dirty="0" smtClean="0">
                <a:solidFill>
                  <a:srgbClr val="000099"/>
                </a:solidFill>
              </a:rPr>
              <a:t>хранения</a:t>
            </a:r>
            <a:endParaRPr lang="ru-RU" altLang="ru-R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6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0248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251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428750"/>
            <a:ext cx="8858250" cy="3571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нумерации листов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2000250"/>
            <a:ext cx="8858250" cy="5327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В целях обеспечения сохранности и закрепления порядка расположения документов, включенных в дело, все его листы нумеруются арабскими цифрами, сплошной нумерацией в правом верхнем углу листа, не задевая текста документа, черным графитным карандашом. Листы внутренней описи документов дела нумеруются отдельно.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Запрещается при нумерации листов использовать чернила и цветные карандаши.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Листы дел, состоящих из нескольких томов, нумеруются по каждому тому отдельно.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Сложенный лист разворачивается и нумеруется в правом верхнем углу.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Лист любого формата, подшитый за один край, нумеруется как один лист.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39466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1272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428750"/>
            <a:ext cx="8858250" cy="3571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определения сроков хранения дел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2428875"/>
            <a:ext cx="8858250" cy="32916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Сроки хранения дел устанавливаются в соответствии с действующими перечнями документов с указанием сроков их хранения и определяются по документам дела, имеющими наибольший срок хранения.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Сроки хранения документов, которые не предусмотрены действующими перечнями, устанавливаются Центральной экспертной комиссией (далее – ЦЭК)                                      ГКУ МО «</a:t>
            </a:r>
            <a:r>
              <a:rPr lang="ru-RU" altLang="ru-RU" sz="18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»</a:t>
            </a:r>
            <a:r>
              <a:rPr lang="en-US" altLang="ru-RU" sz="1800" dirty="0" smtClean="0">
                <a:solidFill>
                  <a:srgbClr val="000099"/>
                </a:solidFill>
                <a:latin typeface="+mn-lt"/>
              </a:rPr>
              <a:t>,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исходя из научной и практичной ценности по согласованию с ЭПК Главного архивного управления Московской области «ЦГА Московской области».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Исчисление сроков хранения дел и других документов производится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1800" u="sng" dirty="0" smtClean="0">
                <a:solidFill>
                  <a:srgbClr val="FF0000"/>
                </a:solidFill>
                <a:latin typeface="+mn-lt"/>
              </a:rPr>
              <a:t>с 1 января года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, следующего за годом окончания делопроизводства по ним.</a:t>
            </a:r>
          </a:p>
        </p:txBody>
      </p:sp>
    </p:spTree>
    <p:extLst>
      <p:ext uri="{BB962C8B-B14F-4D97-AF65-F5344CB8AC3E}">
        <p14:creationId xmlns:p14="http://schemas.microsoft.com/office/powerpoint/2010/main" val="4204167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2296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428750"/>
            <a:ext cx="8858250" cy="3571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проведения экспертизы ценности документов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928813"/>
            <a:ext cx="8858250" cy="41642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Экспертиза ценности документов ежегодно проводиться совместно с ЦЭК                                      ГКУ МО «</a:t>
            </a:r>
            <a:r>
              <a:rPr lang="ru-RU" altLang="ru-RU" sz="1800" dirty="0" err="1" smtClean="0">
                <a:solidFill>
                  <a:srgbClr val="000099"/>
                </a:solidFill>
                <a:latin typeface="+mn-lt"/>
              </a:rPr>
              <a:t>Мособлпожспач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» по методическим руководством ЭПК Главного архивного управления Московской области «ЦГА Московской области»: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u="sng" dirty="0" smtClean="0">
                <a:solidFill>
                  <a:srgbClr val="FFC000"/>
                </a:solidFill>
                <a:latin typeface="+mn-lt"/>
              </a:rPr>
              <a:t>в делопроизводстве 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- при составлении номенклатуры дел и при подготовке дел к передаче в архив Государственного казенного учреждения;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u="sng" dirty="0" smtClean="0">
                <a:solidFill>
                  <a:srgbClr val="FFC000"/>
                </a:solidFill>
                <a:latin typeface="+mn-lt"/>
              </a:rPr>
              <a:t>в архиве ГКУ МО «</a:t>
            </a:r>
            <a:r>
              <a:rPr lang="ru-RU" altLang="ru-RU" sz="1800" u="sng" dirty="0" err="1" smtClean="0">
                <a:solidFill>
                  <a:srgbClr val="FFC000"/>
                </a:solidFill>
                <a:latin typeface="+mn-lt"/>
              </a:rPr>
              <a:t>Мособлпожспас</a:t>
            </a:r>
            <a:r>
              <a:rPr lang="ru-RU" altLang="ru-RU" sz="1800" u="sng" dirty="0" smtClean="0">
                <a:solidFill>
                  <a:srgbClr val="FFC000"/>
                </a:solidFill>
                <a:latin typeface="+mn-lt"/>
              </a:rPr>
              <a:t>» 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– в процессе подготовки дел к передаче на постоянное хранение в государственный архив.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Одновременно проверяется полнота номенклатуры дел структурного подразделения ГКУ МО «</a:t>
            </a:r>
            <a:r>
              <a:rPr lang="ru-RU" altLang="ru-RU" sz="18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»</a:t>
            </a:r>
            <a:r>
              <a:rPr lang="en-US" altLang="ru-RU" sz="1800" dirty="0" smtClean="0">
                <a:solidFill>
                  <a:srgbClr val="000099"/>
                </a:solidFill>
                <a:latin typeface="+mn-lt"/>
              </a:rPr>
              <a:t>,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 правильность определения сроков хранения дел.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485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3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261375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проведения экспертизы ценности документов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0" y="1777591"/>
            <a:ext cx="9144000" cy="51013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При проведении экспертизы ценности документов в структурных подразделениях Государственного казенного учреждения осуществляется: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 отбор дел постоянного, долговременного хранения и по личному составу для передачи на архивное хранение;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отбор дел с временными сроками хранения (до 10 лет включительно), подлежащих хранению в структурных подразделениях.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По результатам экспертизы ценности в структурных подразделениях Государственного казенного учреждения составляются описи дел структурных подразделений по установленной форме в двух экземплярах и представляются не позднее </a:t>
            </a:r>
            <a:r>
              <a:rPr lang="ru-RU" altLang="ru-RU" sz="1400" u="sng" dirty="0" smtClean="0">
                <a:solidFill>
                  <a:srgbClr val="000099"/>
                </a:solidFill>
                <a:latin typeface="+mn-lt"/>
              </a:rPr>
              <a:t>через один год 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после завершения дел в делопроизводстве, на основе которых в архиве Государственного казенного учреждения составляются сводные годовые разделы соответствующих описей дел, документов.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Отбор документов постоянного и долговременного хранения проводится путем полистного просмотра дел.  Не допускается отбор документов для хранения и уничтожения только на основании заголовков дел.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Согласованные ЦЭК Государственного казенного учреждения описи дел, документов представляются на рассмотрение ЭПК Главного архивного управления Московской области: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Постоянного хранения 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– </a:t>
            </a: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на утверждение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По личному составу 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– </a:t>
            </a: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на согласование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.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899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4344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4347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357313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составления описей дел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135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Опись дел 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– систематизированный перечень заголовков дел, предназначенный для раскрытия состава, содержания и учета дел. Одновременно опись дел является основным видом документа, обеспечивающий оперативный поиск дел.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В архиве ГКУ МО «</a:t>
            </a:r>
            <a:r>
              <a:rPr lang="ru-RU" altLang="ru-RU" sz="14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» составляют отдельно сводные описи дела, на документы: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FFC000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Постоянного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Временные (свыше 10 лет) сроков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По личному составу.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Описи дел документов составляют по установленной форме и состоят из описательных статей единиц хранения</a:t>
            </a:r>
            <a:r>
              <a:rPr lang="en-US" altLang="ru-RU" sz="1400" dirty="0" smtClean="0">
                <a:solidFill>
                  <a:srgbClr val="000099"/>
                </a:solidFill>
                <a:latin typeface="+mn-lt"/>
              </a:rPr>
              <a:t>, 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итоговой записи, листа заверителя.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FF0000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Описательная статья описи включает: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Порядковый номер единицы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Индекс единицы хранения ( по номенклатуры дел) ; 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Заголовок единицы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Крайние даты единицы хранения;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altLang="ru-RU" sz="1400" dirty="0" smtClean="0">
                <a:solidFill>
                  <a:srgbClr val="FFC000"/>
                </a:solidFill>
                <a:latin typeface="+mn-lt"/>
              </a:rPr>
              <a:t> Количество листов в единице хранения.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936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5368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5371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500188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представления описей дел постоянного хранения на утверждение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2143125"/>
            <a:ext cx="8858250" cy="351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Годовые разделы сводных описей для постоянного хранения, подлежащие передаче в государственный архив, представляются на утверждение ЭПК Главного архивного управления Московской области «ЦГА Московской области», не ранее, чем через 1 год и не позднее, чем через 3 года после окончания дела производством.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Перед направлением описей на утверждение проверяется наличие дел, включенных в эти описи.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После утверждения годовых разделов сводных описей ЭПК Главного архивного управления Московской области первый, контрольный, экземпляр описи остается в государственным архиве, остальные – возвращаются в архив Государственного казенного учреждения, на которые ставится штамп о принятии документов на учет и дата утверждения описи.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6597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6392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500188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и сроки сдачи дел на хранение в государственный архив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0" y="2033588"/>
            <a:ext cx="9144000" cy="47459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Передача на постоянное хранение в ГКУ Московской области «ЦГА Московской области» подлежат дела, документы Архивного фонда Московской области по истечении 10-летнего хранения в архиве ГКУ МО «</a:t>
            </a:r>
            <a:r>
              <a:rPr lang="ru-RU" altLang="ru-RU" sz="16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Документы передаются в упорядоченном состоянии тремя экземплярами утвержденных описей.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Перед сдачей дел на постоянное хранения совместно с представителем ГКУ Московской области «ЦГА Московской области» работник ГКУ МО «</a:t>
            </a:r>
            <a:r>
              <a:rPr lang="ru-RU" altLang="ru-RU" sz="16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», ответственный за ведение архива, проводит проверку наличия, оформления, физического и санитарно-гигиенического состояния дел, включенных в годовые разделы описей.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При обнаружении дефектов составляется акт.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Передача дел проводится в государственном архиве поединично. На всех четырех экземплярах описей дел, документов составляются отметки о приеме дел.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+mn-lt"/>
              </a:rPr>
              <a:t> Сдача дел на хранение ГКУ Московской области «ЦГА Московской области» оформляется актом, который составляется в двух экземплярах.</a:t>
            </a:r>
          </a:p>
        </p:txBody>
      </p:sp>
    </p:spTree>
    <p:extLst>
      <p:ext uri="{BB962C8B-B14F-4D97-AF65-F5344CB8AC3E}">
        <p14:creationId xmlns:p14="http://schemas.microsoft.com/office/powerpoint/2010/main" val="3076662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7416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357313"/>
            <a:ext cx="8858250" cy="6746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Порядок передачи дел постоянного, временного сроков хранения в архив                                 ГКУ МО «</a:t>
            </a:r>
            <a:r>
              <a:rPr lang="ru-RU" altLang="ru-RU" sz="18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»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2143125"/>
            <a:ext cx="8858250" cy="46812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Передача дел в архив ГКУ МО «</a:t>
            </a:r>
            <a:r>
              <a:rPr lang="ru-RU" altLang="ru-RU" sz="14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» осуществляется по графику, согласованному с руководителем структурных подразделений, передающих документы в архив, и утвержденного начальником                                         ГКУ МО «</a:t>
            </a:r>
            <a:r>
              <a:rPr lang="ru-RU" altLang="ru-RU" sz="14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Описи дел структурных подразделений ГКУ МО «</a:t>
            </a:r>
            <a:r>
              <a:rPr lang="ru-RU" altLang="ru-RU" sz="14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» составляются ежегодно в каждом структурном подразделении под непосредственным методическим руководством ответственного за ведение архивной работы и в двух экземплярах  представляются в архив ГКУ МО «</a:t>
            </a:r>
            <a:r>
              <a:rPr lang="ru-RU" altLang="ru-RU" sz="14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», через год после заверения дел ответственным за делопроизводство.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Ответственный за ведение архивной работы обязан тщательно просмотреть дело, подлежащее сдаче в архив на постоянное или долговременное хранение, включая дела по личному составу, руководствуясь следующим: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 наличие прошивки в 4 местах или переплет дела;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 наличие внутренней описи документов;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 наличие сплошной нумерации листов в деле и заполненного листа-заверителя дела;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400" dirty="0" smtClean="0">
                <a:solidFill>
                  <a:srgbClr val="FF0000"/>
                </a:solidFill>
                <a:latin typeface="+mn-lt"/>
              </a:rPr>
              <a:t> отсутствие в деле металлических скрепок, скобок, булавок.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dirty="0" smtClean="0">
                <a:solidFill>
                  <a:srgbClr val="000099"/>
                </a:solidFill>
                <a:latin typeface="+mn-lt"/>
              </a:rPr>
              <a:t>При просмотре дел необходимо также обратить внимание на то, чтобы в них не были подшиты документы без подписи исполнителя, дубликаты, черновики документов.</a:t>
            </a: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2582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844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500188"/>
            <a:ext cx="8858250" cy="6746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Передача документов при реорганизации или ликвидации ГКУ МО «</a:t>
            </a:r>
            <a:r>
              <a:rPr lang="ru-RU" altLang="ru-RU" sz="1800" dirty="0" err="1" smtClean="0">
                <a:solidFill>
                  <a:srgbClr val="000099"/>
                </a:solidFill>
                <a:latin typeface="+mn-lt"/>
              </a:rPr>
              <a:t>Мособлпожспас</a:t>
            </a: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», смене работника, ответственного за архив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2500313"/>
            <a:ext cx="8858250" cy="37441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При реорганизации или ликвидации ГКУ МО «</a:t>
            </a:r>
            <a:r>
              <a:rPr lang="ru-RU" altLang="ru-RU" sz="1600" dirty="0" err="1" smtClean="0">
                <a:solidFill>
                  <a:srgbClr val="000099"/>
                </a:solidFill>
              </a:rPr>
              <a:t>Мособлпожспас</a:t>
            </a:r>
            <a:r>
              <a:rPr lang="ru-RU" altLang="ru-RU" sz="1600" dirty="0" smtClean="0">
                <a:solidFill>
                  <a:srgbClr val="000099"/>
                </a:solidFill>
              </a:rPr>
              <a:t>» передача и дальнейшее использование его документов осуществляется в соответствии с законодательством Российской Федерации.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Передача документов ликвидируемого ГКУ МО «</a:t>
            </a:r>
            <a:r>
              <a:rPr lang="ru-RU" altLang="ru-RU" sz="1600" dirty="0" err="1" smtClean="0">
                <a:solidFill>
                  <a:srgbClr val="000099"/>
                </a:solidFill>
              </a:rPr>
              <a:t>Мособлпожспас</a:t>
            </a:r>
            <a:r>
              <a:rPr lang="ru-RU" altLang="ru-RU" sz="1600" dirty="0" smtClean="0">
                <a:solidFill>
                  <a:srgbClr val="000099"/>
                </a:solidFill>
              </a:rPr>
              <a:t>» входит в обязанность комиссии, образованной для передачи дел и имущества.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В состав ликвидационной комиссии включается представитель ГКУ Московской области «ЦГА Московской области».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При смене работника, ответственного за архив, прием-передача документов архива, учетного и научно-справочного аппарата к ним осуществляется по акту.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1251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5537204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304415" y="1673227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00159" y="2936617"/>
            <a:ext cx="8943685" cy="3759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/>
              <a:t>       В соответствии с Уставом ГКУ МО «</a:t>
            </a:r>
            <a:r>
              <a:rPr lang="ru-RU" sz="2200" b="1" dirty="0" err="1"/>
              <a:t>Мособлпожспас</a:t>
            </a:r>
            <a:r>
              <a:rPr lang="ru-RU" sz="2200" b="1" dirty="0"/>
              <a:t>», организационно-распорядительными документами ГКУ МО «</a:t>
            </a:r>
            <a:r>
              <a:rPr lang="ru-RU" sz="2200" b="1" dirty="0" err="1"/>
              <a:t>Мособлпожспас</a:t>
            </a:r>
            <a:r>
              <a:rPr lang="ru-RU" sz="2200" b="1" dirty="0"/>
              <a:t>» устанавливаются основные правила организации деятельности                     ГКУ МО «</a:t>
            </a:r>
            <a:r>
              <a:rPr lang="ru-RU" sz="2200" b="1" dirty="0" err="1"/>
              <a:t>Мособлпожспас</a:t>
            </a:r>
            <a:r>
              <a:rPr lang="ru-RU" sz="2200" b="1" dirty="0"/>
              <a:t>» по реализации его полномочий, а также определяется порядок документационного и информационного обеспечения работы.</a:t>
            </a:r>
          </a:p>
          <a:p>
            <a:pPr algn="just"/>
            <a:r>
              <a:rPr lang="ru-RU" sz="2200" b="1" dirty="0"/>
              <a:t>      Инструкцией устанавливается, что состав документов, образующихся в деятельности ГКУ МО «</a:t>
            </a:r>
            <a:r>
              <a:rPr lang="ru-RU" sz="2200" b="1" dirty="0" err="1"/>
              <a:t>Мособлпожспас</a:t>
            </a:r>
            <a:r>
              <a:rPr lang="ru-RU" sz="2200" b="1" dirty="0"/>
              <a:t>», определяется полномочиями, функциями и порядком разрешения вопросов, объемом и характером взаимосвязей с органами власти, организациями, гражданами.</a:t>
            </a:r>
          </a:p>
          <a:p>
            <a:pPr algn="just"/>
            <a:r>
              <a:rPr lang="ru-RU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Распорядительные документы</a:t>
            </a:r>
            <a:r>
              <a:rPr lang="ru-RU" sz="2200" b="1" dirty="0"/>
              <a:t> – вид письменных документов, в которых фиксируются решения административных и организационных вопросов, вопросов управления, взаимодействия, обеспечения и регулирования деятельности  ГКУ МО «</a:t>
            </a:r>
            <a:r>
              <a:rPr lang="ru-RU" sz="2200" b="1" dirty="0" err="1"/>
              <a:t>Мособлпожспас</a:t>
            </a:r>
            <a:r>
              <a:rPr lang="ru-RU" sz="2200" b="1" dirty="0"/>
              <a:t>», его подразделений и отдельных должностных лиц.  К распорядительным документам относятся:</a:t>
            </a:r>
          </a:p>
          <a:p>
            <a:pPr algn="l"/>
            <a:r>
              <a:rPr lang="ru-RU" sz="2200" i="1" dirty="0"/>
              <a:t>                                                             </a:t>
            </a:r>
            <a:r>
              <a:rPr lang="ru-RU" sz="2200" b="1" i="1" dirty="0">
                <a:solidFill>
                  <a:srgbClr val="FFFF00"/>
                </a:solidFill>
              </a:rPr>
              <a:t>приказы;</a:t>
            </a:r>
          </a:p>
          <a:p>
            <a:pPr algn="l"/>
            <a:r>
              <a:rPr lang="ru-RU" sz="2200" b="1" i="1" dirty="0">
                <a:solidFill>
                  <a:srgbClr val="FFFF00"/>
                </a:solidFill>
              </a:rPr>
              <a:t>                                                               распоряжения.</a:t>
            </a:r>
          </a:p>
          <a:p>
            <a:pPr algn="just"/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35163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19464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500188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Организация хранения архивных дел, документов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2214563"/>
            <a:ext cx="8858250" cy="4487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Поступившие в архив ГКУ МО «</a:t>
            </a:r>
            <a:r>
              <a:rPr lang="ru-RU" altLang="ru-RU" sz="1600" dirty="0" err="1" smtClean="0">
                <a:solidFill>
                  <a:srgbClr val="000099"/>
                </a:solidFill>
              </a:rPr>
              <a:t>Мособлпожспас</a:t>
            </a:r>
            <a:r>
              <a:rPr lang="ru-RU" altLang="ru-RU" sz="1600" dirty="0" smtClean="0">
                <a:solidFill>
                  <a:srgbClr val="000099"/>
                </a:solidFill>
              </a:rPr>
              <a:t>» дела хранятся по фондам в хронологическом порядке и размещаются в хранилище на стеллажах или в шкафах в порядке, соответствующем описям дел, документов.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Дела систематизируются по 6-10 в коробке, при этом дела должны вкладываться в короба и извлекаться из них без усилий. На короба приклеиваются ярлыки, на которых указываются: номер фонда, номер описи и крайний номер дел, размещенных в данном коробе. Коробка не должны выступать за пределы полок стеллажей.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Все стеллажи архивохранилища, шкафы, полки нумеруются. Стеллажи и шкафы нумеруются слева на право от входной двери, а полки на стеллажах, в шкафах сверху вниз и слева на право.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 В целях определения места хранения документов в архивохранилище составляются  постеллажные топографические указатели.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0222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052513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1125538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99"/>
              </a:solidFill>
            </a:endParaRPr>
          </a:p>
          <a:p>
            <a:pPr eaLnBrk="1" hangingPunct="1"/>
            <a:endParaRPr lang="ru-RU" altLang="ru-RU">
              <a:solidFill>
                <a:srgbClr val="000099"/>
              </a:solidFill>
            </a:endParaRPr>
          </a:p>
        </p:txBody>
      </p:sp>
      <p:sp>
        <p:nvSpPr>
          <p:cNvPr id="9223" name="Rectangle 7"/>
          <p:cNvSpPr>
            <a:spLocks noRot="1"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12700" dir="162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>
                <a:solidFill>
                  <a:srgbClr val="E61A46"/>
                </a:solidFill>
              </a:rPr>
              <a:t>ГОСУДАРСТВЕННОЕ КАЗЕННОЕ УЧРЕЖДЕНИЕ МОСКОВСКОЙ ОБЛАСТИ</a:t>
            </a:r>
            <a:br>
              <a:rPr lang="ru-RU" altLang="ru-RU" sz="1400" b="1">
                <a:solidFill>
                  <a:srgbClr val="E61A46"/>
                </a:solidFill>
              </a:rPr>
            </a:br>
            <a:r>
              <a:rPr lang="ru-RU" altLang="ru-RU" sz="1400" b="1">
                <a:solidFill>
                  <a:srgbClr val="E61A46"/>
                </a:solidFill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0488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3025"/>
            <a:ext cx="7127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logo-2-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-26988"/>
            <a:ext cx="8143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68421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altLang="ru-RU">
              <a:solidFill>
                <a:schemeClr val="bg1"/>
              </a:solidFill>
              <a:latin typeface="Arial" pitchFamily="34" charset="0"/>
            </a:endParaRPr>
          </a:p>
          <a:p>
            <a:pPr algn="just" eaLnBrk="1" hangingPunct="1">
              <a:defRPr/>
            </a:pPr>
            <a:endParaRPr lang="ru-RU" altLang="ru-RU" sz="2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250825" y="2565400"/>
            <a:ext cx="8713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/>
              <a:t>	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142875" y="1500188"/>
            <a:ext cx="8858250" cy="35718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dirty="0" smtClean="0">
                <a:solidFill>
                  <a:srgbClr val="000099"/>
                </a:solidFill>
                <a:latin typeface="+mn-lt"/>
              </a:rPr>
              <a:t>Организация хранения архивных дел, документов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42875" y="1857375"/>
            <a:ext cx="8858250" cy="67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2875" y="2071688"/>
            <a:ext cx="8858250" cy="5003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Архивные дела, документы хранятся в условиях, обеспечивающих их защиту от повреждения, вредных воздействий окружающей среды и исключающих утрату документов.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Рекомендуемый оптимальный температурно-влажностный режим для документов на бумажном носителе: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FFC000"/>
                </a:solidFill>
              </a:rPr>
              <a:t> постоянная температура в пределах 17-19 С;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600" dirty="0" smtClean="0">
              <a:solidFill>
                <a:srgbClr val="FFC000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ru-RU" altLang="ru-RU" sz="1600" dirty="0" smtClean="0">
                <a:solidFill>
                  <a:srgbClr val="FFC000"/>
                </a:solidFill>
              </a:rPr>
              <a:t> относительная влажность воздуха 50-55 %.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Рабочее место в архивном хранилище обеспечивается компьютерной, множительной техникой и другими специальным оборудованием.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</a:rPr>
              <a:t>Охранный режим архива обеспечивается установкой пожарно-охранной сигнализацией с выходом на пульт дежурного, соблюдение мер пропускного режима, соблюдением порядка сдачи под охрану и снятия с охраны помещения в нерабочее время.</a:t>
            </a: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dirty="0" smtClean="0">
              <a:solidFill>
                <a:srgbClr val="000099"/>
              </a:solidFill>
              <a:latin typeface="+mn-lt"/>
            </a:endParaRPr>
          </a:p>
          <a:p>
            <a:pPr algn="just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dirty="0" smtClean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161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8" grpId="0" animBg="1"/>
      <p:bldP spid="15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5252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77073" y="2420941"/>
            <a:ext cx="8361486" cy="13746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468317" y="2133604"/>
            <a:ext cx="8135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>
              <a:solidFill>
                <a:schemeClr val="hlink"/>
              </a:solidFill>
            </a:endParaRP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4733" y="1420277"/>
            <a:ext cx="8686800" cy="439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/>
              <a:t>Для осуществления деятельности ГКУ МО «</a:t>
            </a:r>
            <a:r>
              <a:rPr lang="ru-RU" sz="2400" b="1" dirty="0" err="1"/>
              <a:t>Мособлпожспас</a:t>
            </a:r>
            <a:r>
              <a:rPr lang="ru-RU" sz="2400" b="1" dirty="0"/>
              <a:t>» могут использоваться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организационные документы</a:t>
            </a:r>
            <a:r>
              <a:rPr lang="ru-RU" sz="2400" b="1" dirty="0">
                <a:solidFill>
                  <a:srgbClr val="FFFF00"/>
                </a:solidFill>
              </a:rPr>
              <a:t>,</a:t>
            </a:r>
            <a:r>
              <a:rPr lang="ru-RU" sz="2400" b="1" dirty="0"/>
              <a:t> к которым относятся:</a:t>
            </a:r>
          </a:p>
          <a:p>
            <a:pPr algn="just"/>
            <a:r>
              <a:rPr lang="ru-RU" sz="2400" b="1" dirty="0"/>
              <a:t>               </a:t>
            </a:r>
            <a:r>
              <a:rPr lang="ru-RU" sz="2400" b="1" i="1" dirty="0">
                <a:solidFill>
                  <a:srgbClr val="FFFF00"/>
                </a:solidFill>
              </a:rPr>
              <a:t>положения (правила, инструкции, регламенты);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протоколы (выписки из протоколов);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акты;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служебные письма;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записки (докладные, служебные, объяснительные и др.);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заявления;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факсимильные сообщения (</a:t>
            </a:r>
            <a:r>
              <a:rPr lang="ru-RU" sz="2400" b="1" i="1" dirty="0" err="1">
                <a:solidFill>
                  <a:srgbClr val="FFFF00"/>
                </a:solidFill>
              </a:rPr>
              <a:t>факсограммы</a:t>
            </a:r>
            <a:r>
              <a:rPr lang="ru-RU" sz="2400" b="1" i="1" dirty="0">
                <a:solidFill>
                  <a:srgbClr val="FFFF00"/>
                </a:solidFill>
              </a:rPr>
              <a:t>);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договоры (соглашения, контракты);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доверенности;</a:t>
            </a:r>
          </a:p>
          <a:p>
            <a:pPr algn="just"/>
            <a:r>
              <a:rPr lang="ru-RU" sz="2400" b="1" i="1" dirty="0">
                <a:solidFill>
                  <a:srgbClr val="FFFF00"/>
                </a:solidFill>
              </a:rPr>
              <a:t>               планы, отчеты, прогнозы, программы и др.</a:t>
            </a:r>
          </a:p>
        </p:txBody>
      </p:sp>
    </p:spTree>
    <p:extLst>
      <p:ext uri="{BB962C8B-B14F-4D97-AF65-F5344CB8AC3E}">
        <p14:creationId xmlns:p14="http://schemas.microsoft.com/office/powerpoint/2010/main" val="2804998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92369" y="1168401"/>
            <a:ext cx="9051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Рассмотрим на примере характерные ошибки при оформлении документов: </a:t>
            </a: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4733" y="1420277"/>
            <a:ext cx="8686800" cy="439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5"/>
          <a:srcRect l="14153" t="18539" r="30484" b="30254"/>
          <a:stretch/>
        </p:blipFill>
        <p:spPr bwMode="auto">
          <a:xfrm>
            <a:off x="1737487" y="2193943"/>
            <a:ext cx="6484179" cy="4137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2886643" y="4262866"/>
            <a:ext cx="3750473" cy="3918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026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4733" y="1420277"/>
            <a:ext cx="8686800" cy="439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5"/>
          <a:srcRect l="24333" t="19642" r="45008" b="3990"/>
          <a:stretch/>
        </p:blipFill>
        <p:spPr bwMode="auto">
          <a:xfrm>
            <a:off x="1064" y="0"/>
            <a:ext cx="4747660" cy="6973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1088" y="6419891"/>
            <a:ext cx="305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Исх-375/2022 от 27.10.2022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24708" t="18980" r="45132" b="5089"/>
          <a:stretch/>
        </p:blipFill>
        <p:spPr bwMode="auto">
          <a:xfrm>
            <a:off x="4748725" y="0"/>
            <a:ext cx="4395276" cy="6973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2055" y="336430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№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98211" y="15771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№ 2</a:t>
            </a:r>
          </a:p>
        </p:txBody>
      </p:sp>
    </p:spTree>
    <p:extLst>
      <p:ext uri="{BB962C8B-B14F-4D97-AF65-F5344CB8AC3E}">
        <p14:creationId xmlns:p14="http://schemas.microsoft.com/office/powerpoint/2010/main" val="248545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0" y="1052517"/>
            <a:ext cx="9144000" cy="71437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0" y="1125542"/>
            <a:ext cx="9144000" cy="71437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0" y="981075"/>
            <a:ext cx="9144000" cy="71438"/>
          </a:xfrm>
          <a:prstGeom prst="rect">
            <a:avLst/>
          </a:prstGeom>
          <a:solidFill>
            <a:srgbClr val="FABF8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0" y="1196979"/>
            <a:ext cx="9144000" cy="5661025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9319" name="Rectangle 7"/>
          <p:cNvSpPr>
            <a:spLocks noRot="1" noChangeArrowheads="1"/>
          </p:cNvSpPr>
          <p:nvPr/>
        </p:nvSpPr>
        <p:spPr bwMode="auto">
          <a:xfrm>
            <a:off x="0" y="4"/>
            <a:ext cx="9144000" cy="981075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50000">
                <a:srgbClr val="CCFFFF"/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>
            <a:outerShdw dist="12700" dir="162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КАЗЕННОЕ УЧРЕЖДЕНИЕ МОСКОВСКОЙ ОБЛАСТИ</a:t>
            </a:r>
            <a:b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1400">
                <a:solidFill>
                  <a:srgbClr val="E61A4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«МОСКОВСКАЯ ОБЛАСТНАЯ ПРОТИВОПОЖАРНО-СПАСАТЕЛЬНАЯ СЛУЖБА»</a:t>
            </a:r>
          </a:p>
        </p:txBody>
      </p:sp>
      <p:pic>
        <p:nvPicPr>
          <p:cNvPr id="269320" name="Picture 8" descr="g1564_moscow_o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" y="73025"/>
            <a:ext cx="712787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1" name="Picture 9" descr="logo-2-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7" y="-26988"/>
            <a:ext cx="814387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2" name="Picture 10" descr="карт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5421317"/>
            <a:ext cx="1584325" cy="13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3" name="Text Box 11"/>
          <p:cNvSpPr txBox="1">
            <a:spLocks noChangeArrowheads="1"/>
          </p:cNvSpPr>
          <p:nvPr/>
        </p:nvSpPr>
        <p:spPr bwMode="auto">
          <a:xfrm>
            <a:off x="92369" y="1168401"/>
            <a:ext cx="9051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Рассмотрим на примере характерные ошибки при оформлении документов: </a:t>
            </a:r>
          </a:p>
        </p:txBody>
      </p:sp>
      <p:sp>
        <p:nvSpPr>
          <p:cNvPr id="269324" name="Rectangle 1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4733" y="1420277"/>
            <a:ext cx="8686800" cy="4392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/>
          <a:srcRect l="32903" t="18759" r="37187" b="4865"/>
          <a:stretch/>
        </p:blipFill>
        <p:spPr bwMode="auto">
          <a:xfrm>
            <a:off x="2" y="2"/>
            <a:ext cx="4942935" cy="700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6"/>
          <a:srcRect l="31657" t="15007" r="36567" b="4434"/>
          <a:stretch/>
        </p:blipFill>
        <p:spPr bwMode="auto">
          <a:xfrm>
            <a:off x="4942937" y="2"/>
            <a:ext cx="4201065" cy="7002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32055" y="336430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№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21665" y="11588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№ 2</a:t>
            </a:r>
          </a:p>
        </p:txBody>
      </p:sp>
    </p:spTree>
    <p:extLst>
      <p:ext uri="{BB962C8B-B14F-4D97-AF65-F5344CB8AC3E}">
        <p14:creationId xmlns:p14="http://schemas.microsoft.com/office/powerpoint/2010/main" val="3418929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2975</TotalTime>
  <Words>3165</Words>
  <Application>Microsoft Office PowerPoint</Application>
  <PresentationFormat>Экран (4:3)</PresentationFormat>
  <Paragraphs>447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AlterFont</vt:lpstr>
      <vt:lpstr>Arial</vt:lpstr>
      <vt:lpstr>Calibri</vt:lpstr>
      <vt:lpstr>Calibri Light</vt:lpstr>
      <vt:lpstr>Gabriola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ok5</dc:creator>
  <cp:lastModifiedBy>ok5</cp:lastModifiedBy>
  <cp:revision>79</cp:revision>
  <cp:lastPrinted>2022-11-17T07:13:39Z</cp:lastPrinted>
  <dcterms:created xsi:type="dcterms:W3CDTF">2022-09-21T08:07:55Z</dcterms:created>
  <dcterms:modified xsi:type="dcterms:W3CDTF">2022-12-08T06:43:01Z</dcterms:modified>
</cp:coreProperties>
</file>